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65" r:id="rId9"/>
    <p:sldId id="262" r:id="rId10"/>
    <p:sldId id="266" r:id="rId11"/>
    <p:sldId id="267" r:id="rId12"/>
    <p:sldId id="268" r:id="rId13"/>
    <p:sldId id="270" r:id="rId14"/>
    <p:sldId id="271" r:id="rId15"/>
    <p:sldId id="269" r:id="rId16"/>
    <p:sldId id="275"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12" autoAdjust="0"/>
    <p:restoredTop sz="94680" autoAdjust="0"/>
  </p:normalViewPr>
  <p:slideViewPr>
    <p:cSldViewPr snapToGrid="0">
      <p:cViewPr>
        <p:scale>
          <a:sx n="80" d="100"/>
          <a:sy n="80" d="100"/>
        </p:scale>
        <p:origin x="926"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F4156E-6B57-4279-AB92-9BC77D28B658}"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325627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4156E-6B57-4279-AB92-9BC77D28B658}"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1829960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4156E-6B57-4279-AB92-9BC77D28B658}"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985762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4156E-6B57-4279-AB92-9BC77D28B658}"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4213346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F4156E-6B57-4279-AB92-9BC77D28B658}" type="datetimeFigureOut">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3433709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F4156E-6B57-4279-AB92-9BC77D28B658}"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242239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F4156E-6B57-4279-AB92-9BC77D28B658}" type="datetimeFigureOut">
              <a:rPr lang="en-US" smtClean="0"/>
              <a:t>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2426039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F4156E-6B57-4279-AB92-9BC77D28B658}" type="datetimeFigureOut">
              <a:rPr lang="en-US" smtClean="0"/>
              <a:t>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86613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4156E-6B57-4279-AB92-9BC77D28B658}" type="datetimeFigureOut">
              <a:rPr lang="en-US" smtClean="0"/>
              <a:t>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2359340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F4156E-6B57-4279-AB92-9BC77D28B658}"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2875955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F4156E-6B57-4279-AB92-9BC77D28B658}" type="datetimeFigureOut">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BF2689-03DA-4C3C-806E-58EECF8D39AD}" type="slidenum">
              <a:rPr lang="en-US" smtClean="0"/>
              <a:t>‹#›</a:t>
            </a:fld>
            <a:endParaRPr lang="en-US"/>
          </a:p>
        </p:txBody>
      </p:sp>
    </p:spTree>
    <p:extLst>
      <p:ext uri="{BB962C8B-B14F-4D97-AF65-F5344CB8AC3E}">
        <p14:creationId xmlns:p14="http://schemas.microsoft.com/office/powerpoint/2010/main" val="3072369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F4156E-6B57-4279-AB92-9BC77D28B658}" type="datetimeFigureOut">
              <a:rPr lang="en-US" smtClean="0"/>
              <a:t>1/2/2014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BF2689-03DA-4C3C-806E-58EECF8D39AD}" type="slidenum">
              <a:rPr lang="en-US" smtClean="0"/>
              <a:t>‹#›</a:t>
            </a:fld>
            <a:endParaRPr lang="en-US"/>
          </a:p>
        </p:txBody>
      </p:sp>
    </p:spTree>
    <p:extLst>
      <p:ext uri="{BB962C8B-B14F-4D97-AF65-F5344CB8AC3E}">
        <p14:creationId xmlns:p14="http://schemas.microsoft.com/office/powerpoint/2010/main" val="3120825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http://www.books4yourkids.com/2013/04/dog-by-valerie-worth.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irenelatham.blogspot.com/2013/06/menagerie-of-small-poems-by-valerie.htm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youtube.com/watch?v=Hyv-pnZsOcM"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writing.upenn.edu/~afilreis/88/wcw-red-wheel.html"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1-_Z9LiXBx8" TargetMode="External"/><Relationship Id="rId2" Type="http://schemas.openxmlformats.org/officeDocument/2006/relationships/hyperlink" Target="https://www.youtube.com/watch?v=T7c5c5DHGDc" TargetMode="Externa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annotation_id=annotation_240974&amp;feature=iv&amp;src_vid=pTMPJVDOoag&amp;v=fXsiW7A--dY"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48546" y="282514"/>
            <a:ext cx="4132413" cy="6141751"/>
          </a:xfrm>
          <a:prstGeom prst="rect">
            <a:avLst/>
          </a:prstGeom>
        </p:spPr>
      </p:pic>
      <p:sp>
        <p:nvSpPr>
          <p:cNvPr id="5" name="TextBox 4"/>
          <p:cNvSpPr txBox="1"/>
          <p:nvPr/>
        </p:nvSpPr>
        <p:spPr>
          <a:xfrm>
            <a:off x="5831457" y="655608"/>
            <a:ext cx="5322498" cy="707886"/>
          </a:xfrm>
          <a:prstGeom prst="rect">
            <a:avLst/>
          </a:prstGeom>
          <a:noFill/>
        </p:spPr>
        <p:txBody>
          <a:bodyPr wrap="square" rtlCol="0">
            <a:spAutoFit/>
          </a:bodyPr>
          <a:lstStyle/>
          <a:p>
            <a:r>
              <a:rPr lang="en-US" sz="4000" b="1" dirty="0">
                <a:latin typeface="Bradley Hand ITC" panose="03070402050302030203" pitchFamily="66" charset="0"/>
              </a:rPr>
              <a:t> </a:t>
            </a:r>
            <a:r>
              <a:rPr lang="en-US" sz="4000" b="1" dirty="0" smtClean="0">
                <a:latin typeface="Bradley Hand ITC" panose="03070402050302030203" pitchFamily="66" charset="0"/>
              </a:rPr>
              <a:t> </a:t>
            </a:r>
            <a:endParaRPr lang="en-US" sz="4000" b="1" dirty="0">
              <a:latin typeface="Bradley Hand ITC" panose="03070402050302030203" pitchFamily="66" charset="0"/>
            </a:endParaRPr>
          </a:p>
        </p:txBody>
      </p:sp>
      <p:sp>
        <p:nvSpPr>
          <p:cNvPr id="6" name="TextBox 5"/>
          <p:cNvSpPr txBox="1"/>
          <p:nvPr/>
        </p:nvSpPr>
        <p:spPr>
          <a:xfrm>
            <a:off x="5572664" y="282514"/>
            <a:ext cx="6381211" cy="6186309"/>
          </a:xfrm>
          <a:prstGeom prst="rect">
            <a:avLst/>
          </a:prstGeom>
          <a:noFill/>
        </p:spPr>
        <p:txBody>
          <a:bodyPr wrap="square" rtlCol="0">
            <a:spAutoFit/>
          </a:bodyPr>
          <a:lstStyle/>
          <a:p>
            <a:r>
              <a:rPr lang="en-US" sz="4400" b="1" dirty="0" smtClean="0">
                <a:latin typeface="Bradley Hand ITC" panose="03070402050302030203" pitchFamily="66" charset="0"/>
              </a:rPr>
              <a:t>Every day we will be reading and exploring “Love That Dog” and other poems by amazing poets! </a:t>
            </a:r>
          </a:p>
          <a:p>
            <a:endParaRPr lang="en-US" sz="4400" b="1" dirty="0">
              <a:latin typeface="Bradley Hand ITC" panose="03070402050302030203" pitchFamily="66" charset="0"/>
            </a:endParaRPr>
          </a:p>
          <a:p>
            <a:r>
              <a:rPr lang="en-US" sz="4400" b="1" dirty="0" smtClean="0">
                <a:latin typeface="Bradley Hand ITC" panose="03070402050302030203" pitchFamily="66" charset="0"/>
              </a:rPr>
              <a:t>You will keep a response journal just like the speaker,  Jack, in our novel! </a:t>
            </a:r>
            <a:endParaRPr lang="en-US" sz="4400" b="1" dirty="0">
              <a:latin typeface="Bradley Hand ITC" panose="03070402050302030203" pitchFamily="66" charset="0"/>
            </a:endParaRPr>
          </a:p>
        </p:txBody>
      </p:sp>
    </p:spTree>
    <p:extLst>
      <p:ext uri="{BB962C8B-B14F-4D97-AF65-F5344CB8AC3E}">
        <p14:creationId xmlns:p14="http://schemas.microsoft.com/office/powerpoint/2010/main" val="3546880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 y="0"/>
            <a:ext cx="11000836"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a:t>
            </a:r>
            <a:r>
              <a:rPr lang="en-US" sz="6700" b="1" u="sng" dirty="0" err="1" smtClean="0">
                <a:latin typeface="Bradley Hand ITC" panose="03070402050302030203" pitchFamily="66" charset="0"/>
              </a:rPr>
              <a:t>DoG</a:t>
            </a:r>
            <a:r>
              <a:rPr lang="en-US" sz="6700" b="1" u="sng" dirty="0" smtClean="0">
                <a:latin typeface="Bradley Hand ITC" panose="03070402050302030203" pitchFamily="66" charset="0"/>
              </a:rPr>
              <a:t>: </a:t>
            </a:r>
            <a:r>
              <a:rPr lang="en-US" sz="6700" b="1" u="sng" dirty="0" smtClean="0">
                <a:latin typeface="Bradley Hand ITC" panose="03070402050302030203" pitchFamily="66" charset="0"/>
              </a:rPr>
              <a:t>End Rhyme </a:t>
            </a:r>
            <a:r>
              <a:rPr lang="en-US" sz="6700" b="1" u="sng" dirty="0" smtClean="0">
                <a:latin typeface="Bradley Hand ITC" panose="03070402050302030203" pitchFamily="66" charset="0"/>
              </a:rPr>
              <a:t>Poem</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11" name="TextBox 10"/>
          <p:cNvSpPr txBox="1"/>
          <p:nvPr/>
        </p:nvSpPr>
        <p:spPr>
          <a:xfrm>
            <a:off x="8192103" y="1500586"/>
            <a:ext cx="4838218" cy="1415772"/>
          </a:xfrm>
          <a:prstGeom prst="rect">
            <a:avLst/>
          </a:prstGeom>
          <a:noFill/>
        </p:spPr>
        <p:txBody>
          <a:bodyPr wrap="square" rtlCol="0">
            <a:spAutoFit/>
          </a:bodyPr>
          <a:lstStyle/>
          <a:p>
            <a:r>
              <a:rPr lang="en-US" sz="2800" dirty="0" smtClean="0"/>
              <a:t/>
            </a:r>
            <a:br>
              <a:rPr lang="en-US" sz="2800" dirty="0" smtClean="0"/>
            </a:br>
            <a:endParaRPr lang="en-US" u="sng" dirty="0"/>
          </a:p>
          <a:p>
            <a:endParaRPr lang="en-US" sz="2000" dirty="0"/>
          </a:p>
          <a:p>
            <a:endParaRPr lang="en-US" sz="2000" dirty="0"/>
          </a:p>
        </p:txBody>
      </p:sp>
      <p:sp>
        <p:nvSpPr>
          <p:cNvPr id="8" name="Rectangle 7"/>
          <p:cNvSpPr/>
          <p:nvPr/>
        </p:nvSpPr>
        <p:spPr>
          <a:xfrm>
            <a:off x="464797" y="1500586"/>
            <a:ext cx="6840877" cy="5386090"/>
          </a:xfrm>
          <a:prstGeom prst="rect">
            <a:avLst/>
          </a:prstGeom>
        </p:spPr>
        <p:txBody>
          <a:bodyPr wrap="square">
            <a:spAutoFit/>
          </a:bodyPr>
          <a:lstStyle/>
          <a:p>
            <a:r>
              <a:rPr lang="en-US" sz="2800" b="1" i="0" dirty="0" smtClean="0">
                <a:solidFill>
                  <a:srgbClr val="000000"/>
                </a:solidFill>
                <a:effectLst/>
                <a:latin typeface="Times New Roman" panose="02020603050405020304" pitchFamily="18" charset="0"/>
              </a:rPr>
              <a:t>Here are the requirements of a CLERIHEW!</a:t>
            </a:r>
            <a:r>
              <a:rPr lang="en-US" sz="2400" b="0" i="0" dirty="0" smtClean="0">
                <a:solidFill>
                  <a:srgbClr val="000000"/>
                </a:solidFill>
                <a:effectLst/>
                <a:latin typeface="Times New Roman" panose="02020603050405020304" pitchFamily="18" charset="0"/>
              </a:rPr>
              <a:t/>
            </a:r>
            <a:br>
              <a:rPr lang="en-US" sz="2400" b="0" i="0" dirty="0" smtClean="0">
                <a:solidFill>
                  <a:srgbClr val="000000"/>
                </a:solidFill>
                <a:effectLst/>
                <a:latin typeface="Times New Roman" panose="02020603050405020304" pitchFamily="18" charset="0"/>
              </a:rPr>
            </a:br>
            <a:r>
              <a:rPr lang="en-US" sz="2400" b="0" i="0" dirty="0" smtClean="0">
                <a:solidFill>
                  <a:srgbClr val="000000"/>
                </a:solidFill>
                <a:effectLst/>
                <a:latin typeface="Times New Roman" panose="02020603050405020304" pitchFamily="18" charset="0"/>
              </a:rPr>
              <a:t>Please write this on page three of your response book!</a:t>
            </a:r>
          </a:p>
          <a:p>
            <a:pPr>
              <a:buFont typeface="+mj-lt"/>
              <a:buAutoNum type="arabicPeriod"/>
            </a:pPr>
            <a:r>
              <a:rPr lang="en-US" sz="2400" b="0" i="0" dirty="0" smtClean="0">
                <a:solidFill>
                  <a:srgbClr val="000000"/>
                </a:solidFill>
                <a:effectLst/>
                <a:latin typeface="Times New Roman" panose="02020603050405020304" pitchFamily="18" charset="0"/>
              </a:rPr>
              <a:t>They are four lines long.</a:t>
            </a:r>
            <a:br>
              <a:rPr lang="en-US" sz="2400" b="0" i="0" dirty="0" smtClean="0">
                <a:solidFill>
                  <a:srgbClr val="000000"/>
                </a:solidFill>
                <a:effectLst/>
                <a:latin typeface="Times New Roman" panose="02020603050405020304" pitchFamily="18" charset="0"/>
              </a:rPr>
            </a:br>
            <a:endParaRPr lang="en-US" sz="2400" b="0" i="0" dirty="0" smtClean="0">
              <a:solidFill>
                <a:srgbClr val="000000"/>
              </a:solidFill>
              <a:effectLst/>
              <a:latin typeface="Times New Roman" panose="02020603050405020304" pitchFamily="18" charset="0"/>
            </a:endParaRPr>
          </a:p>
          <a:p>
            <a:pPr>
              <a:buFont typeface="+mj-lt"/>
              <a:buAutoNum type="arabicPeriod"/>
            </a:pPr>
            <a:r>
              <a:rPr lang="en-US" sz="2400" b="0" i="0" dirty="0" smtClean="0">
                <a:solidFill>
                  <a:srgbClr val="000000"/>
                </a:solidFill>
                <a:effectLst/>
                <a:latin typeface="Times New Roman" panose="02020603050405020304" pitchFamily="18" charset="0"/>
              </a:rPr>
              <a:t>The first and second lines rhyme with each other, and the third and fourth lines rhyme with each other.</a:t>
            </a:r>
            <a:br>
              <a:rPr lang="en-US" sz="2400" b="0" i="0" dirty="0" smtClean="0">
                <a:solidFill>
                  <a:srgbClr val="000000"/>
                </a:solidFill>
                <a:effectLst/>
                <a:latin typeface="Times New Roman" panose="02020603050405020304" pitchFamily="18" charset="0"/>
              </a:rPr>
            </a:br>
            <a:endParaRPr lang="en-US" sz="2400" b="0" i="0" dirty="0" smtClean="0">
              <a:solidFill>
                <a:srgbClr val="000000"/>
              </a:solidFill>
              <a:effectLst/>
              <a:latin typeface="Times New Roman" panose="02020603050405020304" pitchFamily="18" charset="0"/>
            </a:endParaRPr>
          </a:p>
          <a:p>
            <a:pPr>
              <a:buFont typeface="+mj-lt"/>
              <a:buAutoNum type="arabicPeriod"/>
            </a:pPr>
            <a:r>
              <a:rPr lang="en-US" sz="2400" b="0" i="0" dirty="0" smtClean="0">
                <a:solidFill>
                  <a:srgbClr val="000000"/>
                </a:solidFill>
                <a:effectLst/>
                <a:latin typeface="Times New Roman" panose="02020603050405020304" pitchFamily="18" charset="0"/>
              </a:rPr>
              <a:t>The first line names a person, and the second line ends with something that rhymes with the name of the person.</a:t>
            </a:r>
            <a:br>
              <a:rPr lang="en-US" sz="2400" b="0" i="0" dirty="0" smtClean="0">
                <a:solidFill>
                  <a:srgbClr val="000000"/>
                </a:solidFill>
                <a:effectLst/>
                <a:latin typeface="Times New Roman" panose="02020603050405020304" pitchFamily="18" charset="0"/>
              </a:rPr>
            </a:br>
            <a:endParaRPr lang="en-US" sz="2400" b="0" i="0" dirty="0" smtClean="0">
              <a:solidFill>
                <a:srgbClr val="000000"/>
              </a:solidFill>
              <a:effectLst/>
              <a:latin typeface="Times New Roman" panose="02020603050405020304" pitchFamily="18" charset="0"/>
            </a:endParaRPr>
          </a:p>
          <a:p>
            <a:pPr>
              <a:buFont typeface="+mj-lt"/>
              <a:buAutoNum type="arabicPeriod"/>
            </a:pPr>
            <a:r>
              <a:rPr lang="en-US" sz="2400" b="0" i="0" dirty="0" smtClean="0">
                <a:solidFill>
                  <a:srgbClr val="000000"/>
                </a:solidFill>
                <a:effectLst/>
                <a:latin typeface="Times New Roman" panose="02020603050405020304" pitchFamily="18" charset="0"/>
              </a:rPr>
              <a:t>A clerihew can be humorous or serious! Your choice!</a:t>
            </a:r>
            <a:endParaRPr lang="en-US" sz="2400" b="0" i="0" dirty="0">
              <a:solidFill>
                <a:srgbClr val="000000"/>
              </a:solidFill>
              <a:effectLst/>
              <a:latin typeface="Times New Roman" panose="02020603050405020304" pitchFamily="18" charset="0"/>
            </a:endParaRPr>
          </a:p>
        </p:txBody>
      </p:sp>
      <p:sp>
        <p:nvSpPr>
          <p:cNvPr id="9" name="Rectangle 8"/>
          <p:cNvSpPr/>
          <p:nvPr/>
        </p:nvSpPr>
        <p:spPr>
          <a:xfrm>
            <a:off x="7305674" y="1746807"/>
            <a:ext cx="4121513" cy="923330"/>
          </a:xfrm>
          <a:prstGeom prst="rect">
            <a:avLst/>
          </a:prstGeom>
          <a:noFill/>
        </p:spPr>
        <p:txBody>
          <a:bodyPr wrap="none" lIns="91440" tIns="45720" rIns="91440" bIns="45720">
            <a:spAutoFit/>
          </a:bodyPr>
          <a:lstStyle/>
          <a:p>
            <a:pPr algn="ctr"/>
            <a:r>
              <a:rPr lang="en-US" sz="5400" dirty="0" smtClean="0">
                <a:ln w="0"/>
                <a:effectLst>
                  <a:outerShdw blurRad="38100" dist="19050" dir="2700000" algn="tl" rotWithShape="0">
                    <a:schemeClr val="dk1">
                      <a:alpha val="40000"/>
                    </a:schemeClr>
                  </a:outerShdw>
                </a:effectLst>
              </a:rPr>
              <a:t>Must</a:t>
            </a:r>
            <a:r>
              <a:rPr lang="en-US" sz="5400" b="0" cap="none" spc="0" dirty="0" smtClean="0">
                <a:ln w="0"/>
                <a:solidFill>
                  <a:schemeClr val="tx1"/>
                </a:solidFill>
                <a:effectLst>
                  <a:outerShdw blurRad="38100" dist="19050" dir="2700000" algn="tl" rotWithShape="0">
                    <a:schemeClr val="dk1">
                      <a:alpha val="40000"/>
                    </a:schemeClr>
                  </a:outerShdw>
                </a:effectLst>
              </a:rPr>
              <a:t> Follow…</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10" name="Rectangle 9"/>
          <p:cNvSpPr/>
          <p:nvPr/>
        </p:nvSpPr>
        <p:spPr>
          <a:xfrm>
            <a:off x="7743825" y="2670137"/>
            <a:ext cx="2933700" cy="3416320"/>
          </a:xfrm>
          <a:prstGeom prst="rect">
            <a:avLst/>
          </a:prstGeom>
          <a:noFill/>
        </p:spPr>
        <p:txBody>
          <a:bodyPr wrap="square" lIns="91440" tIns="45720" rIns="91440" bIns="45720">
            <a:spAutoFit/>
          </a:bodyPr>
          <a:lstStyle/>
          <a:p>
            <a:pPr algn="ctr"/>
            <a: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AA </a:t>
            </a:r>
            <a:b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br>
            <a: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BB</a:t>
            </a:r>
          </a:p>
          <a:p>
            <a:pPr algn="ctr"/>
            <a: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
            </a:r>
            <a:br>
              <a:rPr lang="en-US"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b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3" name="Rectangle 12"/>
          <p:cNvSpPr/>
          <p:nvPr/>
        </p:nvSpPr>
        <p:spPr>
          <a:xfrm>
            <a:off x="8240511" y="4378296"/>
            <a:ext cx="2437014"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Format!</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88655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1314" y="0"/>
            <a:ext cx="3464409" cy="1234172"/>
          </a:xfrm>
        </p:spPr>
        <p:txBody>
          <a:bodyPr>
            <a:normAutofit/>
          </a:bodyPr>
          <a:lstStyle/>
          <a:p>
            <a:r>
              <a:rPr lang="en-US" sz="7200" b="1" dirty="0" smtClean="0">
                <a:solidFill>
                  <a:srgbClr val="FFC000"/>
                </a:solidFill>
              </a:rPr>
              <a:t>Garfield</a:t>
            </a:r>
            <a:r>
              <a:rPr lang="en-US" dirty="0" smtClean="0"/>
              <a:t> </a:t>
            </a:r>
            <a:endParaRPr lang="en-US" dirty="0"/>
          </a:p>
        </p:txBody>
      </p:sp>
      <p:pic>
        <p:nvPicPr>
          <p:cNvPr id="4" name="Picture 3"/>
          <p:cNvPicPr>
            <a:picLocks noChangeAspect="1"/>
          </p:cNvPicPr>
          <p:nvPr/>
        </p:nvPicPr>
        <p:blipFill>
          <a:blip r:embed="rId2"/>
          <a:stretch>
            <a:fillRect/>
          </a:stretch>
        </p:blipFill>
        <p:spPr>
          <a:xfrm rot="20592577">
            <a:off x="-347483" y="596583"/>
            <a:ext cx="4594167" cy="926672"/>
          </a:xfrm>
          <a:prstGeom prst="rect">
            <a:avLst/>
          </a:prstGeom>
        </p:spPr>
      </p:pic>
      <p:sp>
        <p:nvSpPr>
          <p:cNvPr id="5" name="Right Arrow 4"/>
          <p:cNvSpPr/>
          <p:nvPr/>
        </p:nvSpPr>
        <p:spPr>
          <a:xfrm rot="1738124">
            <a:off x="1860935" y="1699318"/>
            <a:ext cx="1604951" cy="101012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TextBox 5"/>
          <p:cNvSpPr txBox="1"/>
          <p:nvPr/>
        </p:nvSpPr>
        <p:spPr>
          <a:xfrm>
            <a:off x="3457576" y="964658"/>
            <a:ext cx="7199360" cy="3416320"/>
          </a:xfrm>
          <a:prstGeom prst="rect">
            <a:avLst/>
          </a:prstGeom>
          <a:noFill/>
        </p:spPr>
        <p:txBody>
          <a:bodyPr wrap="square" rtlCol="0">
            <a:spAutoFit/>
          </a:bodyPr>
          <a:lstStyle/>
          <a:p>
            <a:r>
              <a:rPr lang="en-US" sz="5400" dirty="0" smtClean="0"/>
              <a:t>Garfield the cat</a:t>
            </a:r>
          </a:p>
          <a:p>
            <a:r>
              <a:rPr lang="en-US" sz="5400" dirty="0" smtClean="0"/>
              <a:t>On his rear he sat.</a:t>
            </a:r>
          </a:p>
          <a:p>
            <a:r>
              <a:rPr lang="en-US" sz="5400" dirty="0" smtClean="0"/>
              <a:t>Eating lasagna galore</a:t>
            </a:r>
          </a:p>
          <a:p>
            <a:r>
              <a:rPr lang="en-US" sz="5400" dirty="0" smtClean="0"/>
              <a:t>While Ruining the decor.</a:t>
            </a:r>
            <a:endParaRPr lang="en-US" sz="5400" dirty="0"/>
          </a:p>
        </p:txBody>
      </p:sp>
      <p:sp>
        <p:nvSpPr>
          <p:cNvPr id="7" name="Rectangle 6"/>
          <p:cNvSpPr/>
          <p:nvPr/>
        </p:nvSpPr>
        <p:spPr>
          <a:xfrm>
            <a:off x="10268884" y="928183"/>
            <a:ext cx="776103" cy="3527805"/>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5400" b="1" cap="none" spc="0" dirty="0" smtClean="0">
                <a:ln/>
                <a:solidFill>
                  <a:schemeClr val="accent4"/>
                </a:solidFill>
                <a:effectLst/>
              </a:rPr>
              <a:t>A</a:t>
            </a:r>
          </a:p>
          <a:p>
            <a:pPr algn="ctr"/>
            <a:r>
              <a:rPr lang="en-US" sz="5400" b="1" dirty="0" smtClean="0">
                <a:ln/>
                <a:solidFill>
                  <a:schemeClr val="accent4"/>
                </a:solidFill>
              </a:rPr>
              <a:t>A</a:t>
            </a:r>
          </a:p>
          <a:p>
            <a:pPr algn="ctr"/>
            <a:r>
              <a:rPr lang="en-US" sz="5400" b="1" cap="none" spc="0" dirty="0" smtClean="0">
                <a:ln/>
                <a:solidFill>
                  <a:schemeClr val="accent4"/>
                </a:solidFill>
                <a:effectLst/>
              </a:rPr>
              <a:t>B</a:t>
            </a:r>
          </a:p>
          <a:p>
            <a:pPr algn="ctr"/>
            <a:r>
              <a:rPr lang="en-US" sz="5400" b="1" dirty="0">
                <a:ln/>
                <a:solidFill>
                  <a:schemeClr val="accent4"/>
                </a:solidFill>
              </a:rPr>
              <a:t>B</a:t>
            </a:r>
            <a:endParaRPr lang="en-US" sz="5400" b="1" cap="none" spc="0" dirty="0">
              <a:ln/>
              <a:solidFill>
                <a:schemeClr val="accent4"/>
              </a:solidFill>
              <a:effectLst/>
            </a:endParaRPr>
          </a:p>
        </p:txBody>
      </p:sp>
      <p:pic>
        <p:nvPicPr>
          <p:cNvPr id="8" name="Picture 7"/>
          <p:cNvPicPr>
            <a:picLocks noChangeAspect="1"/>
          </p:cNvPicPr>
          <p:nvPr/>
        </p:nvPicPr>
        <p:blipFill>
          <a:blip r:embed="rId3"/>
          <a:stretch>
            <a:fillRect/>
          </a:stretch>
        </p:blipFill>
        <p:spPr>
          <a:xfrm>
            <a:off x="566183" y="4455988"/>
            <a:ext cx="7432834" cy="2180298"/>
          </a:xfrm>
          <a:prstGeom prst="rect">
            <a:avLst/>
          </a:prstGeom>
        </p:spPr>
      </p:pic>
      <p:pic>
        <p:nvPicPr>
          <p:cNvPr id="9" name="Picture 8"/>
          <p:cNvPicPr>
            <a:picLocks noChangeAspect="1"/>
          </p:cNvPicPr>
          <p:nvPr/>
        </p:nvPicPr>
        <p:blipFill>
          <a:blip r:embed="rId4"/>
          <a:stretch>
            <a:fillRect/>
          </a:stretch>
        </p:blipFill>
        <p:spPr>
          <a:xfrm>
            <a:off x="8529103" y="4367734"/>
            <a:ext cx="3086100" cy="2200275"/>
          </a:xfrm>
          <a:prstGeom prst="rect">
            <a:avLst/>
          </a:prstGeom>
        </p:spPr>
      </p:pic>
    </p:spTree>
    <p:extLst>
      <p:ext uri="{BB962C8B-B14F-4D97-AF65-F5344CB8AC3E}">
        <p14:creationId xmlns:p14="http://schemas.microsoft.com/office/powerpoint/2010/main" val="451051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90036" y="-22691"/>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10-16</a:t>
            </a:r>
            <a:r>
              <a:rPr lang="en-US" b="1" dirty="0" smtClean="0">
                <a:latin typeface="Bradley Hand ITC" panose="03070402050302030203" pitchFamily="66" charset="0"/>
              </a:rPr>
              <a:t/>
            </a:r>
            <a:br>
              <a:rPr lang="en-US" b="1" dirty="0" smtClean="0">
                <a:latin typeface="Bradley Hand ITC" panose="03070402050302030203" pitchFamily="66" charset="0"/>
              </a:rPr>
            </a:br>
            <a:endParaRPr lang="en-US" dirty="0"/>
          </a:p>
        </p:txBody>
      </p:sp>
      <p:sp>
        <p:nvSpPr>
          <p:cNvPr id="5" name="TextBox 4"/>
          <p:cNvSpPr txBox="1"/>
          <p:nvPr/>
        </p:nvSpPr>
        <p:spPr>
          <a:xfrm>
            <a:off x="6664805" y="1478897"/>
            <a:ext cx="3416060" cy="646331"/>
          </a:xfrm>
          <a:prstGeom prst="rect">
            <a:avLst/>
          </a:prstGeom>
          <a:noFill/>
        </p:spPr>
        <p:txBody>
          <a:bodyPr wrap="square" rtlCol="0">
            <a:spAutoFit/>
          </a:bodyPr>
          <a:lstStyle/>
          <a:p>
            <a:r>
              <a:rPr lang="en-US" sz="3600" b="1" dirty="0" smtClean="0"/>
              <a:t>November 6</a:t>
            </a:r>
            <a:endParaRPr lang="en-US" sz="3600" b="1" dirty="0"/>
          </a:p>
        </p:txBody>
      </p:sp>
      <p:sp>
        <p:nvSpPr>
          <p:cNvPr id="3" name="TextBox 2"/>
          <p:cNvSpPr txBox="1"/>
          <p:nvPr/>
        </p:nvSpPr>
        <p:spPr>
          <a:xfrm>
            <a:off x="304801" y="1924359"/>
            <a:ext cx="4076700" cy="3539430"/>
          </a:xfrm>
          <a:prstGeom prst="rect">
            <a:avLst/>
          </a:prstGeom>
          <a:noFill/>
        </p:spPr>
        <p:txBody>
          <a:bodyPr wrap="square" rtlCol="0">
            <a:spAutoFit/>
          </a:bodyPr>
          <a:lstStyle/>
          <a:p>
            <a:r>
              <a:rPr lang="en-US" sz="2800" dirty="0" smtClean="0"/>
              <a:t>Yes </a:t>
            </a:r>
            <a:br>
              <a:rPr lang="en-US" sz="2800" dirty="0" smtClean="0"/>
            </a:br>
            <a:r>
              <a:rPr lang="en-US" sz="2800" dirty="0" smtClean="0"/>
              <a:t>You can put </a:t>
            </a:r>
          </a:p>
          <a:p>
            <a:r>
              <a:rPr lang="en-US" sz="2800" dirty="0" smtClean="0"/>
              <a:t>The two blue-car poems</a:t>
            </a:r>
          </a:p>
          <a:p>
            <a:r>
              <a:rPr lang="en-US" sz="2800" dirty="0" smtClean="0"/>
              <a:t>On the board </a:t>
            </a:r>
            <a:br>
              <a:rPr lang="en-US" sz="2800" dirty="0" smtClean="0"/>
            </a:br>
            <a:r>
              <a:rPr lang="en-US" sz="2800" dirty="0" smtClean="0"/>
              <a:t>But only if </a:t>
            </a:r>
            <a:br>
              <a:rPr lang="en-US" sz="2800" dirty="0" smtClean="0"/>
            </a:br>
            <a:r>
              <a:rPr lang="en-US" sz="2800" dirty="0" smtClean="0"/>
              <a:t>you don’t put </a:t>
            </a:r>
          </a:p>
          <a:p>
            <a:r>
              <a:rPr lang="en-US" sz="2800" dirty="0" smtClean="0"/>
              <a:t>My name</a:t>
            </a:r>
          </a:p>
          <a:p>
            <a:r>
              <a:rPr lang="en-US" sz="2800" dirty="0" smtClean="0"/>
              <a:t>On them.</a:t>
            </a:r>
            <a:endParaRPr lang="en-US" sz="2800" dirty="0"/>
          </a:p>
        </p:txBody>
      </p:sp>
      <p:sp>
        <p:nvSpPr>
          <p:cNvPr id="7" name="TextBox 6"/>
          <p:cNvSpPr txBox="1"/>
          <p:nvPr/>
        </p:nvSpPr>
        <p:spPr>
          <a:xfrm>
            <a:off x="835505" y="1455272"/>
            <a:ext cx="3416060" cy="646331"/>
          </a:xfrm>
          <a:prstGeom prst="rect">
            <a:avLst/>
          </a:prstGeom>
          <a:noFill/>
        </p:spPr>
        <p:txBody>
          <a:bodyPr wrap="square" rtlCol="0">
            <a:spAutoFit/>
          </a:bodyPr>
          <a:lstStyle/>
          <a:p>
            <a:r>
              <a:rPr lang="en-US" sz="3600" b="1" dirty="0" smtClean="0"/>
              <a:t>October 31</a:t>
            </a:r>
            <a:endParaRPr lang="en-US" sz="3600" b="1" dirty="0"/>
          </a:p>
        </p:txBody>
      </p:sp>
      <p:cxnSp>
        <p:nvCxnSpPr>
          <p:cNvPr id="9" name="Straight Connector 8"/>
          <p:cNvCxnSpPr/>
          <p:nvPr/>
        </p:nvCxnSpPr>
        <p:spPr>
          <a:xfrm>
            <a:off x="5162550" y="1562100"/>
            <a:ext cx="57150" cy="5133975"/>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00800" y="2101603"/>
            <a:ext cx="5076825" cy="3908762"/>
          </a:xfrm>
          <a:prstGeom prst="rect">
            <a:avLst/>
          </a:prstGeom>
          <a:noFill/>
        </p:spPr>
        <p:txBody>
          <a:bodyPr wrap="square" rtlCol="0">
            <a:spAutoFit/>
          </a:bodyPr>
          <a:lstStyle/>
          <a:p>
            <a:r>
              <a:rPr lang="en-US" sz="2800" dirty="0" smtClean="0"/>
              <a:t>T</a:t>
            </a:r>
            <a:r>
              <a:rPr lang="en-US" sz="2400" dirty="0" smtClean="0"/>
              <a:t>hey look nice</a:t>
            </a:r>
          </a:p>
          <a:p>
            <a:r>
              <a:rPr lang="en-US" sz="2400" dirty="0" smtClean="0"/>
              <a:t>Typed up like that </a:t>
            </a:r>
          </a:p>
          <a:p>
            <a:r>
              <a:rPr lang="en-US" sz="2400" dirty="0" smtClean="0"/>
              <a:t>On blue paper</a:t>
            </a:r>
          </a:p>
          <a:p>
            <a:r>
              <a:rPr lang="en-US" sz="2400" dirty="0" smtClean="0"/>
              <a:t>On a yellow board</a:t>
            </a:r>
          </a:p>
          <a:p>
            <a:endParaRPr lang="en-US" sz="2400" dirty="0"/>
          </a:p>
          <a:p>
            <a:r>
              <a:rPr lang="en-US" sz="2400" dirty="0" smtClean="0"/>
              <a:t>(but still don’t tell anyone who wrote them, okay?) </a:t>
            </a:r>
          </a:p>
          <a:p>
            <a:endParaRPr lang="en-US" sz="2400" dirty="0"/>
          </a:p>
          <a:p>
            <a:r>
              <a:rPr lang="en-US" sz="2400" dirty="0" smtClean="0"/>
              <a:t>(And what does anonymous mean?</a:t>
            </a:r>
          </a:p>
          <a:p>
            <a:r>
              <a:rPr lang="en-US" sz="2400" dirty="0" smtClean="0"/>
              <a:t>Is it good?) </a:t>
            </a:r>
            <a:endParaRPr lang="en-US" sz="2800" dirty="0"/>
          </a:p>
        </p:txBody>
      </p:sp>
    </p:spTree>
    <p:extLst>
      <p:ext uri="{BB962C8B-B14F-4D97-AF65-F5344CB8AC3E}">
        <p14:creationId xmlns:p14="http://schemas.microsoft.com/office/powerpoint/2010/main" val="3858834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90036" y="-22691"/>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10-16</a:t>
            </a:r>
            <a:r>
              <a:rPr lang="en-US" b="1" dirty="0" smtClean="0">
                <a:latin typeface="Bradley Hand ITC" panose="03070402050302030203" pitchFamily="66" charset="0"/>
              </a:rPr>
              <a:t/>
            </a:r>
            <a:br>
              <a:rPr lang="en-US" b="1" dirty="0" smtClean="0">
                <a:latin typeface="Bradley Hand ITC" panose="03070402050302030203" pitchFamily="66" charset="0"/>
              </a:rPr>
            </a:br>
            <a:endParaRPr lang="en-US" dirty="0"/>
          </a:p>
        </p:txBody>
      </p:sp>
      <p:sp>
        <p:nvSpPr>
          <p:cNvPr id="5" name="TextBox 4"/>
          <p:cNvSpPr txBox="1"/>
          <p:nvPr/>
        </p:nvSpPr>
        <p:spPr>
          <a:xfrm>
            <a:off x="6483829" y="1222971"/>
            <a:ext cx="3416060" cy="646331"/>
          </a:xfrm>
          <a:prstGeom prst="rect">
            <a:avLst/>
          </a:prstGeom>
          <a:noFill/>
        </p:spPr>
        <p:txBody>
          <a:bodyPr wrap="square" rtlCol="0">
            <a:spAutoFit/>
          </a:bodyPr>
          <a:lstStyle/>
          <a:p>
            <a:r>
              <a:rPr lang="en-US" sz="3600" b="1" dirty="0" smtClean="0"/>
              <a:t>November 15th</a:t>
            </a:r>
            <a:endParaRPr lang="en-US" sz="3600" b="1" dirty="0"/>
          </a:p>
        </p:txBody>
      </p:sp>
      <p:sp>
        <p:nvSpPr>
          <p:cNvPr id="3" name="TextBox 2"/>
          <p:cNvSpPr txBox="1"/>
          <p:nvPr/>
        </p:nvSpPr>
        <p:spPr>
          <a:xfrm>
            <a:off x="790036" y="2254003"/>
            <a:ext cx="4076700" cy="2677656"/>
          </a:xfrm>
          <a:prstGeom prst="rect">
            <a:avLst/>
          </a:prstGeom>
          <a:noFill/>
        </p:spPr>
        <p:txBody>
          <a:bodyPr wrap="square" rtlCol="0">
            <a:spAutoFit/>
          </a:bodyPr>
          <a:lstStyle/>
          <a:p>
            <a:r>
              <a:rPr lang="en-US" sz="2800" dirty="0" smtClean="0"/>
              <a:t>I don’t have any pets </a:t>
            </a:r>
          </a:p>
          <a:p>
            <a:r>
              <a:rPr lang="en-US" sz="2800" dirty="0" smtClean="0"/>
              <a:t>So I can’t write about one </a:t>
            </a:r>
          </a:p>
          <a:p>
            <a:r>
              <a:rPr lang="en-US" sz="2800" dirty="0" smtClean="0"/>
              <a:t>And especially </a:t>
            </a:r>
          </a:p>
          <a:p>
            <a:r>
              <a:rPr lang="en-US" sz="2800" dirty="0" smtClean="0"/>
              <a:t>I can’t write </a:t>
            </a:r>
          </a:p>
          <a:p>
            <a:r>
              <a:rPr lang="en-US" sz="2800" dirty="0" smtClean="0"/>
              <a:t>A POEM</a:t>
            </a:r>
          </a:p>
          <a:p>
            <a:r>
              <a:rPr lang="en-US" sz="2800" dirty="0" smtClean="0"/>
              <a:t>About one. </a:t>
            </a:r>
            <a:endParaRPr lang="en-US" sz="2800" dirty="0"/>
          </a:p>
        </p:txBody>
      </p:sp>
      <p:sp>
        <p:nvSpPr>
          <p:cNvPr id="7" name="TextBox 6"/>
          <p:cNvSpPr txBox="1"/>
          <p:nvPr/>
        </p:nvSpPr>
        <p:spPr>
          <a:xfrm>
            <a:off x="835505" y="1455272"/>
            <a:ext cx="3416060" cy="646331"/>
          </a:xfrm>
          <a:prstGeom prst="rect">
            <a:avLst/>
          </a:prstGeom>
          <a:noFill/>
        </p:spPr>
        <p:txBody>
          <a:bodyPr wrap="square" rtlCol="0">
            <a:spAutoFit/>
          </a:bodyPr>
          <a:lstStyle/>
          <a:p>
            <a:r>
              <a:rPr lang="en-US" sz="3600" b="1" dirty="0" smtClean="0"/>
              <a:t>November 9</a:t>
            </a:r>
            <a:endParaRPr lang="en-US" sz="3600" b="1" dirty="0"/>
          </a:p>
        </p:txBody>
      </p:sp>
      <p:cxnSp>
        <p:nvCxnSpPr>
          <p:cNvPr id="9" name="Straight Connector 8"/>
          <p:cNvCxnSpPr/>
          <p:nvPr/>
        </p:nvCxnSpPr>
        <p:spPr>
          <a:xfrm>
            <a:off x="5162550" y="1562100"/>
            <a:ext cx="47625" cy="512445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014625" y="1776136"/>
            <a:ext cx="5076825" cy="2677656"/>
          </a:xfrm>
          <a:prstGeom prst="rect">
            <a:avLst/>
          </a:prstGeom>
          <a:noFill/>
        </p:spPr>
        <p:txBody>
          <a:bodyPr wrap="square" rtlCol="0">
            <a:spAutoFit/>
          </a:bodyPr>
          <a:lstStyle/>
          <a:p>
            <a:r>
              <a:rPr lang="en-US" sz="2800" dirty="0" smtClean="0"/>
              <a:t>Yes, I used to have a pet. </a:t>
            </a:r>
          </a:p>
          <a:p>
            <a:r>
              <a:rPr lang="en-US" sz="2800" dirty="0" smtClean="0"/>
              <a:t>I don’t want to write about it. </a:t>
            </a:r>
          </a:p>
          <a:p>
            <a:endParaRPr lang="en-US" sz="2800" dirty="0"/>
          </a:p>
          <a:p>
            <a:r>
              <a:rPr lang="en-US" sz="2800" dirty="0" smtClean="0"/>
              <a:t>You’re going to ask me</a:t>
            </a:r>
          </a:p>
          <a:p>
            <a:r>
              <a:rPr lang="en-US" sz="2800" i="1" dirty="0" smtClean="0"/>
              <a:t>Why not?</a:t>
            </a:r>
          </a:p>
          <a:p>
            <a:r>
              <a:rPr lang="en-US" sz="2800" dirty="0" smtClean="0"/>
              <a:t>Right?</a:t>
            </a:r>
            <a:endParaRPr lang="en-US" sz="2800" dirty="0"/>
          </a:p>
        </p:txBody>
      </p:sp>
      <p:sp>
        <p:nvSpPr>
          <p:cNvPr id="6" name="Down Arrow 5"/>
          <p:cNvSpPr/>
          <p:nvPr/>
        </p:nvSpPr>
        <p:spPr>
          <a:xfrm rot="1048929">
            <a:off x="10176437" y="2520629"/>
            <a:ext cx="638175" cy="1941194"/>
          </a:xfrm>
          <a:prstGeom prst="downArrow">
            <a:avLst/>
          </a:prstGeom>
          <a:effectLst>
            <a:glow rad="63500">
              <a:schemeClr val="accent5">
                <a:satMod val="175000"/>
                <a:alpha val="40000"/>
              </a:schemeClr>
            </a:glo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0" name="Explosion 2 9"/>
          <p:cNvSpPr/>
          <p:nvPr/>
        </p:nvSpPr>
        <p:spPr>
          <a:xfrm rot="430540">
            <a:off x="5246209" y="4527510"/>
            <a:ext cx="6613658" cy="2521845"/>
          </a:xfrm>
          <a:prstGeom prst="irregularSeal2">
            <a:avLst/>
          </a:prstGeom>
          <a:effectLst>
            <a:glow rad="228600">
              <a:schemeClr val="accent5">
                <a:satMod val="175000"/>
                <a:alpha val="40000"/>
              </a:schemeClr>
            </a:glow>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TextBox 7"/>
          <p:cNvSpPr txBox="1"/>
          <p:nvPr/>
        </p:nvSpPr>
        <p:spPr>
          <a:xfrm>
            <a:off x="6047836" y="4931659"/>
            <a:ext cx="5915025" cy="1569660"/>
          </a:xfrm>
          <a:prstGeom prst="rect">
            <a:avLst/>
          </a:prstGeom>
          <a:noFill/>
        </p:spPr>
        <p:txBody>
          <a:bodyPr wrap="square" rtlCol="0">
            <a:spAutoFit/>
          </a:bodyPr>
          <a:lstStyle/>
          <a:p>
            <a:r>
              <a:rPr lang="en-US" sz="2400" b="1" dirty="0" smtClean="0"/>
              <a:t>                     </a:t>
            </a:r>
            <a:br>
              <a:rPr lang="en-US" sz="2400" b="1" dirty="0" smtClean="0"/>
            </a:br>
            <a:r>
              <a:rPr lang="en-US" sz="2400" b="1" dirty="0" smtClean="0"/>
              <a:t>                      Lets INFER… </a:t>
            </a:r>
          </a:p>
          <a:p>
            <a:r>
              <a:rPr lang="en-US" sz="2400" b="1" dirty="0" smtClean="0"/>
              <a:t>Why might Jack not want to talk </a:t>
            </a:r>
            <a:br>
              <a:rPr lang="en-US" sz="2400" b="1" dirty="0" smtClean="0"/>
            </a:br>
            <a:r>
              <a:rPr lang="en-US" sz="2400" b="1" dirty="0" smtClean="0"/>
              <a:t>about a pet he used to have?</a:t>
            </a:r>
            <a:endParaRPr lang="en-US" sz="2400" b="1" dirty="0"/>
          </a:p>
        </p:txBody>
      </p:sp>
    </p:spTree>
    <p:extLst>
      <p:ext uri="{BB962C8B-B14F-4D97-AF65-F5344CB8AC3E}">
        <p14:creationId xmlns:p14="http://schemas.microsoft.com/office/powerpoint/2010/main" val="2637195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90036" y="-22691"/>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10-16</a:t>
            </a:r>
            <a:r>
              <a:rPr lang="en-US" b="1" dirty="0" smtClean="0">
                <a:latin typeface="Bradley Hand ITC" panose="03070402050302030203" pitchFamily="66" charset="0"/>
              </a:rPr>
              <a:t/>
            </a:r>
            <a:br>
              <a:rPr lang="en-US" b="1" dirty="0" smtClean="0">
                <a:latin typeface="Bradley Hand ITC" panose="03070402050302030203" pitchFamily="66" charset="0"/>
              </a:rPr>
            </a:br>
            <a:endParaRPr lang="en-US" dirty="0"/>
          </a:p>
        </p:txBody>
      </p:sp>
      <p:sp>
        <p:nvSpPr>
          <p:cNvPr id="5" name="TextBox 4"/>
          <p:cNvSpPr txBox="1"/>
          <p:nvPr/>
        </p:nvSpPr>
        <p:spPr>
          <a:xfrm>
            <a:off x="6288120" y="1238934"/>
            <a:ext cx="3416060" cy="646331"/>
          </a:xfrm>
          <a:prstGeom prst="rect">
            <a:avLst/>
          </a:prstGeom>
          <a:noFill/>
        </p:spPr>
        <p:txBody>
          <a:bodyPr wrap="square" rtlCol="0">
            <a:spAutoFit/>
          </a:bodyPr>
          <a:lstStyle/>
          <a:p>
            <a:r>
              <a:rPr lang="en-US" sz="3600" b="1" dirty="0" smtClean="0"/>
              <a:t>November 29</a:t>
            </a:r>
            <a:endParaRPr lang="en-US" sz="3600" b="1" dirty="0"/>
          </a:p>
        </p:txBody>
      </p:sp>
      <p:sp>
        <p:nvSpPr>
          <p:cNvPr id="3" name="TextBox 2"/>
          <p:cNvSpPr txBox="1"/>
          <p:nvPr/>
        </p:nvSpPr>
        <p:spPr>
          <a:xfrm>
            <a:off x="904876" y="2143928"/>
            <a:ext cx="4076700" cy="3970318"/>
          </a:xfrm>
          <a:prstGeom prst="rect">
            <a:avLst/>
          </a:prstGeom>
          <a:noFill/>
        </p:spPr>
        <p:txBody>
          <a:bodyPr wrap="square" rtlCol="0">
            <a:spAutoFit/>
          </a:bodyPr>
          <a:lstStyle/>
          <a:p>
            <a:r>
              <a:rPr lang="en-US" sz="2800" dirty="0" smtClean="0"/>
              <a:t>Can’t I make up a pet- </a:t>
            </a:r>
          </a:p>
          <a:p>
            <a:r>
              <a:rPr lang="en-US" sz="2800" dirty="0" smtClean="0"/>
              <a:t>A different one?</a:t>
            </a:r>
          </a:p>
          <a:p>
            <a:r>
              <a:rPr lang="en-US" sz="2800" dirty="0" smtClean="0"/>
              <a:t>Like a tiger?</a:t>
            </a:r>
          </a:p>
          <a:p>
            <a:r>
              <a:rPr lang="en-US" sz="2800" dirty="0" smtClean="0"/>
              <a:t>Or a hamster?</a:t>
            </a:r>
          </a:p>
          <a:p>
            <a:r>
              <a:rPr lang="en-US" sz="2800" dirty="0" smtClean="0"/>
              <a:t>A goldfish?</a:t>
            </a:r>
          </a:p>
          <a:p>
            <a:r>
              <a:rPr lang="en-US" sz="2800" dirty="0" smtClean="0"/>
              <a:t>Turtle?</a:t>
            </a:r>
          </a:p>
          <a:p>
            <a:r>
              <a:rPr lang="en-US" sz="2800" dirty="0" smtClean="0"/>
              <a:t>Snail? </a:t>
            </a:r>
          </a:p>
          <a:p>
            <a:r>
              <a:rPr lang="en-US" sz="2800" dirty="0" smtClean="0"/>
              <a:t>Worm?</a:t>
            </a:r>
          </a:p>
          <a:p>
            <a:r>
              <a:rPr lang="en-US" sz="2800" dirty="0" smtClean="0"/>
              <a:t>Flea?</a:t>
            </a:r>
          </a:p>
        </p:txBody>
      </p:sp>
      <p:sp>
        <p:nvSpPr>
          <p:cNvPr id="7" name="TextBox 6"/>
          <p:cNvSpPr txBox="1"/>
          <p:nvPr/>
        </p:nvSpPr>
        <p:spPr>
          <a:xfrm>
            <a:off x="790036" y="1455272"/>
            <a:ext cx="3416060" cy="646331"/>
          </a:xfrm>
          <a:prstGeom prst="rect">
            <a:avLst/>
          </a:prstGeom>
          <a:noFill/>
        </p:spPr>
        <p:txBody>
          <a:bodyPr wrap="square" rtlCol="0">
            <a:spAutoFit/>
          </a:bodyPr>
          <a:lstStyle/>
          <a:p>
            <a:r>
              <a:rPr lang="en-US" sz="3600" b="1" dirty="0" smtClean="0"/>
              <a:t>November 22</a:t>
            </a:r>
            <a:endParaRPr lang="en-US" sz="3600" b="1" dirty="0"/>
          </a:p>
        </p:txBody>
      </p:sp>
      <p:cxnSp>
        <p:nvCxnSpPr>
          <p:cNvPr id="9" name="Straight Connector 8"/>
          <p:cNvCxnSpPr/>
          <p:nvPr/>
        </p:nvCxnSpPr>
        <p:spPr>
          <a:xfrm>
            <a:off x="5162550" y="1562100"/>
            <a:ext cx="57150" cy="5133975"/>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591660" y="2069336"/>
            <a:ext cx="4152900" cy="4524315"/>
          </a:xfrm>
          <a:prstGeom prst="rect">
            <a:avLst/>
          </a:prstGeom>
          <a:noFill/>
        </p:spPr>
        <p:txBody>
          <a:bodyPr wrap="square" rtlCol="0">
            <a:spAutoFit/>
          </a:bodyPr>
          <a:lstStyle/>
          <a:p>
            <a:r>
              <a:rPr lang="en-US" sz="2400" dirty="0" smtClean="0"/>
              <a:t>I liked those </a:t>
            </a:r>
          </a:p>
          <a:p>
            <a:r>
              <a:rPr lang="en-US" sz="1400" dirty="0" smtClean="0"/>
              <a:t>Small</a:t>
            </a:r>
            <a:r>
              <a:rPr lang="en-US" sz="2400" dirty="0" smtClean="0"/>
              <a:t> poems </a:t>
            </a:r>
          </a:p>
          <a:p>
            <a:r>
              <a:rPr lang="en-US" sz="2400" dirty="0" smtClean="0"/>
              <a:t>We read today. </a:t>
            </a:r>
          </a:p>
          <a:p>
            <a:r>
              <a:rPr lang="en-US" sz="2400" dirty="0"/>
              <a:t/>
            </a:r>
            <a:br>
              <a:rPr lang="en-US" sz="2400" dirty="0"/>
            </a:br>
            <a:r>
              <a:rPr lang="en-US" sz="2400" dirty="0" smtClean="0"/>
              <a:t>When They’re </a:t>
            </a:r>
            <a:r>
              <a:rPr lang="en-US" sz="1400" dirty="0" smtClean="0"/>
              <a:t>small</a:t>
            </a:r>
          </a:p>
          <a:p>
            <a:r>
              <a:rPr lang="en-US" sz="2400" dirty="0" smtClean="0"/>
              <a:t>Like that you can read</a:t>
            </a:r>
          </a:p>
          <a:p>
            <a:r>
              <a:rPr lang="en-US" sz="2400" dirty="0" smtClean="0"/>
              <a:t>A whole bunch in a short time</a:t>
            </a:r>
          </a:p>
          <a:p>
            <a:r>
              <a:rPr lang="en-US" sz="2400" dirty="0" smtClean="0"/>
              <a:t>And then in your head are all the pictures </a:t>
            </a:r>
          </a:p>
          <a:p>
            <a:r>
              <a:rPr lang="en-US" sz="2400" dirty="0" smtClean="0"/>
              <a:t>Of all the </a:t>
            </a:r>
            <a:r>
              <a:rPr lang="en-US" sz="1400" dirty="0" smtClean="0"/>
              <a:t>small</a:t>
            </a:r>
            <a:r>
              <a:rPr lang="en-US" sz="2400" dirty="0" smtClean="0"/>
              <a:t> things</a:t>
            </a:r>
          </a:p>
          <a:p>
            <a:r>
              <a:rPr lang="en-US" sz="2400" dirty="0" smtClean="0"/>
              <a:t>From all the </a:t>
            </a:r>
            <a:r>
              <a:rPr lang="en-US" sz="1400" dirty="0" smtClean="0"/>
              <a:t>small</a:t>
            </a:r>
            <a:r>
              <a:rPr lang="en-US" sz="2400" dirty="0" smtClean="0"/>
              <a:t> poems. </a:t>
            </a:r>
            <a:br>
              <a:rPr lang="en-US" sz="2400" dirty="0" smtClean="0"/>
            </a:br>
            <a:endParaRPr lang="en-US" sz="2400" dirty="0"/>
          </a:p>
        </p:txBody>
      </p:sp>
    </p:spTree>
    <p:extLst>
      <p:ext uri="{BB962C8B-B14F-4D97-AF65-F5344CB8AC3E}">
        <p14:creationId xmlns:p14="http://schemas.microsoft.com/office/powerpoint/2010/main" val="1524520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78506" y="982629"/>
            <a:ext cx="5984244" cy="2246769"/>
          </a:xfrm>
          <a:prstGeom prst="rect">
            <a:avLst/>
          </a:prstGeom>
        </p:spPr>
        <p:txBody>
          <a:bodyPr wrap="square">
            <a:spAutoFit/>
          </a:bodyPr>
          <a:lstStyle/>
          <a:p>
            <a:r>
              <a:rPr lang="en-US" sz="2800" dirty="0" smtClean="0"/>
              <a:t>I liked how the kitten leaped</a:t>
            </a:r>
          </a:p>
          <a:p>
            <a:r>
              <a:rPr lang="en-US" sz="2800" dirty="0" smtClean="0"/>
              <a:t>In the cat poem</a:t>
            </a:r>
          </a:p>
          <a:p>
            <a:r>
              <a:rPr lang="en-US" sz="2800" dirty="0" smtClean="0"/>
              <a:t>And how you could see</a:t>
            </a:r>
          </a:p>
          <a:p>
            <a:r>
              <a:rPr lang="en-US" sz="2800" dirty="0" smtClean="0"/>
              <a:t>The long head of the horse in the horse poem</a:t>
            </a:r>
            <a:endParaRPr lang="en-US" sz="2800" dirty="0"/>
          </a:p>
        </p:txBody>
      </p:sp>
      <p:pic>
        <p:nvPicPr>
          <p:cNvPr id="5" name="Picture 4"/>
          <p:cNvPicPr>
            <a:picLocks noChangeAspect="1"/>
          </p:cNvPicPr>
          <p:nvPr/>
        </p:nvPicPr>
        <p:blipFill>
          <a:blip r:embed="rId2"/>
          <a:stretch>
            <a:fillRect/>
          </a:stretch>
        </p:blipFill>
        <p:spPr>
          <a:xfrm>
            <a:off x="3495986" y="146777"/>
            <a:ext cx="3415038" cy="963251"/>
          </a:xfrm>
          <a:prstGeom prst="rect">
            <a:avLst/>
          </a:prstGeom>
        </p:spPr>
      </p:pic>
      <p:sp>
        <p:nvSpPr>
          <p:cNvPr id="6" name="TextBox 5"/>
          <p:cNvSpPr txBox="1"/>
          <p:nvPr/>
        </p:nvSpPr>
        <p:spPr>
          <a:xfrm>
            <a:off x="673731" y="3229398"/>
            <a:ext cx="5984244" cy="3539430"/>
          </a:xfrm>
          <a:prstGeom prst="rect">
            <a:avLst/>
          </a:prstGeom>
          <a:noFill/>
        </p:spPr>
        <p:txBody>
          <a:bodyPr wrap="square" rtlCol="0">
            <a:spAutoFit/>
          </a:bodyPr>
          <a:lstStyle/>
          <a:p>
            <a:r>
              <a:rPr lang="en-US" sz="2800" dirty="0" smtClean="0"/>
              <a:t>And I especially liked the dog </a:t>
            </a:r>
          </a:p>
          <a:p>
            <a:r>
              <a:rPr lang="en-US" sz="2800" dirty="0" smtClean="0"/>
              <a:t>In the dog poem</a:t>
            </a:r>
          </a:p>
          <a:p>
            <a:r>
              <a:rPr lang="en-US" sz="2800" dirty="0" smtClean="0"/>
              <a:t>Because that’s just how </a:t>
            </a:r>
          </a:p>
          <a:p>
            <a:r>
              <a:rPr lang="en-US" sz="2800" dirty="0" smtClean="0"/>
              <a:t>My yellow dog</a:t>
            </a:r>
          </a:p>
          <a:p>
            <a:r>
              <a:rPr lang="en-US" sz="2800" dirty="0" smtClean="0"/>
              <a:t>Used to lie down, </a:t>
            </a:r>
          </a:p>
          <a:p>
            <a:r>
              <a:rPr lang="en-US" sz="2800" dirty="0" smtClean="0"/>
              <a:t>With his tongue all limp</a:t>
            </a:r>
          </a:p>
          <a:p>
            <a:r>
              <a:rPr lang="en-US" sz="2800" dirty="0" smtClean="0"/>
              <a:t>And his chin </a:t>
            </a:r>
          </a:p>
          <a:p>
            <a:r>
              <a:rPr lang="en-US" sz="2800" dirty="0" smtClean="0"/>
              <a:t>Between his paws</a:t>
            </a:r>
            <a:endParaRPr lang="en-US" sz="2800" dirty="0"/>
          </a:p>
        </p:txBody>
      </p:sp>
      <p:pic>
        <p:nvPicPr>
          <p:cNvPr id="8" name="Picture 7"/>
          <p:cNvPicPr>
            <a:picLocks noChangeAspect="1"/>
          </p:cNvPicPr>
          <p:nvPr/>
        </p:nvPicPr>
        <p:blipFill>
          <a:blip r:embed="rId3"/>
          <a:stretch>
            <a:fillRect/>
          </a:stretch>
        </p:blipFill>
        <p:spPr>
          <a:xfrm>
            <a:off x="6057899" y="4065250"/>
            <a:ext cx="4686301" cy="2576121"/>
          </a:xfrm>
          <a:prstGeom prst="rect">
            <a:avLst/>
          </a:prstGeom>
        </p:spPr>
      </p:pic>
      <p:sp>
        <p:nvSpPr>
          <p:cNvPr id="7" name="TextBox 6"/>
          <p:cNvSpPr txBox="1"/>
          <p:nvPr/>
        </p:nvSpPr>
        <p:spPr>
          <a:xfrm>
            <a:off x="7164072" y="94932"/>
            <a:ext cx="4610100" cy="3970318"/>
          </a:xfrm>
          <a:prstGeom prst="rect">
            <a:avLst/>
          </a:prstGeom>
          <a:noFill/>
        </p:spPr>
        <p:txBody>
          <a:bodyPr wrap="square" rtlCol="0">
            <a:spAutoFit/>
          </a:bodyPr>
          <a:lstStyle/>
          <a:p>
            <a:r>
              <a:rPr lang="en-US" sz="2800" dirty="0" smtClean="0"/>
              <a:t>And how he’d sometimes</a:t>
            </a:r>
          </a:p>
          <a:p>
            <a:r>
              <a:rPr lang="en-US" sz="2800" dirty="0" smtClean="0"/>
              <a:t>Chomp at a fly</a:t>
            </a:r>
          </a:p>
          <a:p>
            <a:r>
              <a:rPr lang="en-US" sz="2800" dirty="0" smtClean="0"/>
              <a:t>And then sleep</a:t>
            </a:r>
          </a:p>
          <a:p>
            <a:r>
              <a:rPr lang="en-US" sz="2800" dirty="0" smtClean="0"/>
              <a:t>In his loose skin</a:t>
            </a:r>
          </a:p>
          <a:p>
            <a:r>
              <a:rPr lang="en-US" sz="2800" dirty="0" smtClean="0"/>
              <a:t>Just like that poet, </a:t>
            </a:r>
          </a:p>
          <a:p>
            <a:r>
              <a:rPr lang="en-US" sz="2800" dirty="0" smtClean="0">
                <a:hlinkClick r:id="rId4"/>
              </a:rPr>
              <a:t>Miss Valerie Worth</a:t>
            </a:r>
            <a:r>
              <a:rPr lang="en-US" sz="2800" dirty="0" smtClean="0"/>
              <a:t>, </a:t>
            </a:r>
          </a:p>
          <a:p>
            <a:r>
              <a:rPr lang="en-US" sz="2800" dirty="0" smtClean="0"/>
              <a:t>Says, </a:t>
            </a:r>
          </a:p>
          <a:p>
            <a:r>
              <a:rPr lang="en-US" sz="2800" dirty="0" smtClean="0"/>
              <a:t>In her </a:t>
            </a:r>
            <a:r>
              <a:rPr lang="en-US" sz="1400" dirty="0" smtClean="0"/>
              <a:t>small</a:t>
            </a:r>
            <a:r>
              <a:rPr lang="en-US" sz="2800" dirty="0" smtClean="0"/>
              <a:t> </a:t>
            </a:r>
          </a:p>
          <a:p>
            <a:r>
              <a:rPr lang="en-US" sz="2800" dirty="0" smtClean="0"/>
              <a:t>Dog poem. </a:t>
            </a:r>
            <a:endParaRPr lang="en-US" sz="2800" dirty="0"/>
          </a:p>
        </p:txBody>
      </p:sp>
    </p:spTree>
    <p:extLst>
      <p:ext uri="{BB962C8B-B14F-4D97-AF65-F5344CB8AC3E}">
        <p14:creationId xmlns:p14="http://schemas.microsoft.com/office/powerpoint/2010/main" val="3818380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88900"/>
            <a:ext cx="10515600" cy="1325563"/>
          </a:xfrm>
        </p:spPr>
        <p:txBody>
          <a:bodyPr/>
          <a:lstStyle/>
          <a:p>
            <a:r>
              <a:rPr lang="en-US" b="1" dirty="0">
                <a:solidFill>
                  <a:prstClr val="black"/>
                </a:solidFill>
                <a:latin typeface="Bradley Hand ITC" panose="03070402050302030203" pitchFamily="66" charset="0"/>
              </a:rPr>
              <a:t>Love That Dog: </a:t>
            </a:r>
            <a:r>
              <a:rPr lang="en-US" b="1" dirty="0" smtClean="0">
                <a:solidFill>
                  <a:prstClr val="black"/>
                </a:solidFill>
                <a:latin typeface="Bradley Hand ITC" panose="03070402050302030203" pitchFamily="66" charset="0"/>
              </a:rPr>
              <a:t>Valerie Worth Inspired Poem</a:t>
            </a:r>
            <a:endParaRPr lang="en-US" dirty="0"/>
          </a:p>
        </p:txBody>
      </p:sp>
      <p:sp>
        <p:nvSpPr>
          <p:cNvPr id="4" name="TextBox 3"/>
          <p:cNvSpPr txBox="1"/>
          <p:nvPr/>
        </p:nvSpPr>
        <p:spPr>
          <a:xfrm>
            <a:off x="714375" y="1414463"/>
            <a:ext cx="10115550" cy="2031325"/>
          </a:xfrm>
          <a:prstGeom prst="rect">
            <a:avLst/>
          </a:prstGeom>
          <a:noFill/>
        </p:spPr>
        <p:txBody>
          <a:bodyPr wrap="square" rtlCol="0">
            <a:spAutoFit/>
          </a:bodyPr>
          <a:lstStyle/>
          <a:p>
            <a:r>
              <a:rPr lang="en-US" dirty="0" smtClean="0"/>
              <a:t>                                           Please write on page four of your response journal</a:t>
            </a:r>
          </a:p>
          <a:p>
            <a:endParaRPr lang="en-US" dirty="0"/>
          </a:p>
          <a:p>
            <a:endParaRPr lang="en-US" dirty="0" smtClean="0"/>
          </a:p>
          <a:p>
            <a:endParaRPr lang="en-US" dirty="0"/>
          </a:p>
          <a:p>
            <a:r>
              <a:rPr lang="en-US" dirty="0" smtClean="0"/>
              <a:t> </a:t>
            </a:r>
          </a:p>
          <a:p>
            <a:endParaRPr lang="en-US" dirty="0"/>
          </a:p>
          <a:p>
            <a:endParaRPr lang="en-US" dirty="0"/>
          </a:p>
        </p:txBody>
      </p:sp>
      <p:sp>
        <p:nvSpPr>
          <p:cNvPr id="6" name="TextBox 5"/>
          <p:cNvSpPr txBox="1"/>
          <p:nvPr/>
        </p:nvSpPr>
        <p:spPr>
          <a:xfrm>
            <a:off x="247650" y="1914525"/>
            <a:ext cx="9734550" cy="5447645"/>
          </a:xfrm>
          <a:prstGeom prst="rect">
            <a:avLst/>
          </a:prstGeom>
          <a:noFill/>
        </p:spPr>
        <p:txBody>
          <a:bodyPr wrap="square" rtlCol="0">
            <a:spAutoFit/>
          </a:bodyPr>
          <a:lstStyle/>
          <a:p>
            <a:r>
              <a:rPr lang="en-US" sz="2400" dirty="0" smtClean="0">
                <a:latin typeface="Trebuchet MS" panose="020B0603020202020204" pitchFamily="34" charset="0"/>
              </a:rPr>
              <a:t>Write a poem </a:t>
            </a:r>
            <a:r>
              <a:rPr lang="en-US" sz="2400" u="sng" dirty="0" smtClean="0">
                <a:latin typeface="Trebuchet MS" panose="020B0603020202020204" pitchFamily="34" charset="0"/>
              </a:rPr>
              <a:t>describing</a:t>
            </a:r>
            <a:r>
              <a:rPr lang="en-US" sz="2400" dirty="0" smtClean="0">
                <a:latin typeface="Trebuchet MS" panose="020B0603020202020204" pitchFamily="34" charset="0"/>
              </a:rPr>
              <a:t> an animal, person, plant, insect… it has to be living. </a:t>
            </a:r>
          </a:p>
          <a:p>
            <a:endParaRPr lang="en-US" sz="2400" dirty="0">
              <a:latin typeface="Trebuchet MS" panose="020B0603020202020204" pitchFamily="34" charset="0"/>
            </a:endParaRPr>
          </a:p>
          <a:p>
            <a:r>
              <a:rPr lang="en-US" sz="2400" dirty="0" smtClean="0">
                <a:latin typeface="Trebuchet MS" panose="020B0603020202020204" pitchFamily="34" charset="0"/>
              </a:rPr>
              <a:t>Your poem must be at least 6-8 lines long! </a:t>
            </a:r>
          </a:p>
          <a:p>
            <a:endParaRPr lang="en-US" sz="2400" dirty="0">
              <a:latin typeface="Trebuchet MS" panose="020B0603020202020204" pitchFamily="34" charset="0"/>
            </a:endParaRPr>
          </a:p>
          <a:p>
            <a:r>
              <a:rPr lang="en-US" sz="2400" dirty="0" smtClean="0">
                <a:latin typeface="Trebuchet MS" panose="020B0603020202020204" pitchFamily="34" charset="0"/>
              </a:rPr>
              <a:t>Your poem must also include at least 5 verbs! </a:t>
            </a:r>
          </a:p>
          <a:p>
            <a:endParaRPr lang="en-US" sz="2400" dirty="0">
              <a:solidFill>
                <a:schemeClr val="accent6">
                  <a:lumMod val="60000"/>
                  <a:lumOff val="40000"/>
                </a:schemeClr>
              </a:solidFill>
              <a:latin typeface="Trebuchet MS" panose="020B0603020202020204" pitchFamily="34" charset="0"/>
            </a:endParaRPr>
          </a:p>
          <a:p>
            <a:r>
              <a:rPr lang="en-US" sz="2800" b="1" dirty="0" smtClean="0">
                <a:solidFill>
                  <a:schemeClr val="accent6">
                    <a:lumMod val="60000"/>
                    <a:lumOff val="40000"/>
                  </a:schemeClr>
                </a:solidFill>
                <a:latin typeface="Trebuchet MS" panose="020B0603020202020204" pitchFamily="34" charset="0"/>
              </a:rPr>
              <a:t>Having trouble? </a:t>
            </a:r>
          </a:p>
          <a:p>
            <a:r>
              <a:rPr lang="en-US" sz="2800" b="1" dirty="0" smtClean="0">
                <a:solidFill>
                  <a:schemeClr val="accent6">
                    <a:lumMod val="60000"/>
                    <a:lumOff val="40000"/>
                  </a:schemeClr>
                </a:solidFill>
                <a:latin typeface="Trebuchet MS" panose="020B0603020202020204" pitchFamily="34" charset="0"/>
              </a:rPr>
              <a:t>Picture yourself watching an animal at the zoo! </a:t>
            </a:r>
          </a:p>
          <a:p>
            <a:r>
              <a:rPr lang="en-US" sz="2800" b="1" dirty="0" smtClean="0">
                <a:solidFill>
                  <a:schemeClr val="accent6">
                    <a:lumMod val="60000"/>
                    <a:lumOff val="40000"/>
                  </a:schemeClr>
                </a:solidFill>
                <a:latin typeface="Trebuchet MS" panose="020B0603020202020204" pitchFamily="34" charset="0"/>
              </a:rPr>
              <a:t>What is the animal? What is it doing? </a:t>
            </a:r>
          </a:p>
          <a:p>
            <a:endParaRPr lang="en-US" sz="2400" dirty="0">
              <a:latin typeface="Trebuchet MS" panose="020B0603020202020204" pitchFamily="34" charset="0"/>
            </a:endParaRPr>
          </a:p>
          <a:p>
            <a:endParaRPr lang="en-US" sz="2400" dirty="0" smtClean="0">
              <a:latin typeface="Trebuchet MS" panose="020B0603020202020204" pitchFamily="34" charset="0"/>
            </a:endParaRPr>
          </a:p>
          <a:p>
            <a:endParaRPr lang="en-US" sz="2400" dirty="0">
              <a:latin typeface="Trebuchet MS" panose="020B0603020202020204" pitchFamily="34" charset="0"/>
            </a:endParaRPr>
          </a:p>
          <a:p>
            <a:endParaRPr lang="en-US" sz="2400" dirty="0">
              <a:latin typeface="Trebuchet MS" panose="020B0603020202020204" pitchFamily="34" charset="0"/>
            </a:endParaRPr>
          </a:p>
        </p:txBody>
      </p:sp>
      <p:pic>
        <p:nvPicPr>
          <p:cNvPr id="7" name="Picture 6">
            <a:hlinkClick r:id="rId2"/>
          </p:cNvPr>
          <p:cNvPicPr>
            <a:picLocks noChangeAspect="1"/>
          </p:cNvPicPr>
          <p:nvPr/>
        </p:nvPicPr>
        <p:blipFill>
          <a:blip r:embed="rId3"/>
          <a:stretch>
            <a:fillRect/>
          </a:stretch>
        </p:blipFill>
        <p:spPr>
          <a:xfrm>
            <a:off x="8302379" y="3631525"/>
            <a:ext cx="3758236" cy="2580025"/>
          </a:xfrm>
          <a:prstGeom prst="rect">
            <a:avLst/>
          </a:prstGeom>
        </p:spPr>
      </p:pic>
      <p:sp>
        <p:nvSpPr>
          <p:cNvPr id="8" name="Rectangle 7"/>
          <p:cNvSpPr/>
          <p:nvPr/>
        </p:nvSpPr>
        <p:spPr>
          <a:xfrm>
            <a:off x="7884734" y="2829264"/>
            <a:ext cx="4194931" cy="584775"/>
          </a:xfrm>
          <a:prstGeom prst="rect">
            <a:avLst/>
          </a:prstGeom>
          <a:noFill/>
        </p:spPr>
        <p:txBody>
          <a:bodyPr wrap="none" lIns="91440" tIns="45720" rIns="91440" bIns="45720">
            <a:spAutoFit/>
          </a:bodyPr>
          <a:lstStyle/>
          <a:p>
            <a:pPr algn="ctr"/>
            <a:r>
              <a:rPr lang="en-US" sz="3200" b="1" cap="none" spc="0" dirty="0" smtClean="0">
                <a:ln w="12700" cmpd="sng">
                  <a:solidFill>
                    <a:srgbClr val="00B050"/>
                  </a:solidFill>
                  <a:prstDash val="solid"/>
                </a:ln>
                <a:solidFill>
                  <a:srgbClr val="92D050"/>
                </a:solidFill>
                <a:effectLst/>
              </a:rPr>
              <a:t>Giraffe By Irene Latha</a:t>
            </a:r>
            <a:r>
              <a:rPr lang="en-US" sz="3200" b="1" dirty="0">
                <a:ln w="12700" cmpd="sng">
                  <a:solidFill>
                    <a:srgbClr val="00B050"/>
                  </a:solidFill>
                  <a:prstDash val="solid"/>
                </a:ln>
                <a:solidFill>
                  <a:srgbClr val="92D050"/>
                </a:solidFill>
              </a:rPr>
              <a:t>m</a:t>
            </a:r>
            <a:endParaRPr lang="en-US" sz="3200" b="1" cap="none" spc="0" dirty="0">
              <a:ln w="12700" cmpd="sng">
                <a:solidFill>
                  <a:srgbClr val="00B050"/>
                </a:solidFill>
                <a:prstDash val="solid"/>
              </a:ln>
              <a:solidFill>
                <a:srgbClr val="92D050"/>
              </a:solidFill>
              <a:effectLst/>
            </a:endParaRPr>
          </a:p>
        </p:txBody>
      </p:sp>
    </p:spTree>
    <p:extLst>
      <p:ext uri="{BB962C8B-B14F-4D97-AF65-F5344CB8AC3E}">
        <p14:creationId xmlns:p14="http://schemas.microsoft.com/office/powerpoint/2010/main" val="2984871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92707" y="0"/>
            <a:ext cx="9149385" cy="1470836"/>
          </a:xfrm>
          <a:prstGeom prst="rect">
            <a:avLst/>
          </a:prstGeom>
        </p:spPr>
      </p:pic>
      <p:sp>
        <p:nvSpPr>
          <p:cNvPr id="7" name="TextBox 6"/>
          <p:cNvSpPr txBox="1"/>
          <p:nvPr/>
        </p:nvSpPr>
        <p:spPr>
          <a:xfrm>
            <a:off x="733425" y="1026943"/>
            <a:ext cx="2615235" cy="584775"/>
          </a:xfrm>
          <a:prstGeom prst="rect">
            <a:avLst/>
          </a:prstGeom>
          <a:noFill/>
        </p:spPr>
        <p:txBody>
          <a:bodyPr wrap="square" rtlCol="0">
            <a:spAutoFit/>
          </a:bodyPr>
          <a:lstStyle/>
          <a:p>
            <a:r>
              <a:rPr lang="en-US" sz="3200" b="1" dirty="0" smtClean="0"/>
              <a:t>December 4</a:t>
            </a:r>
            <a:r>
              <a:rPr lang="en-US" sz="3200" b="1" baseline="30000" dirty="0" smtClean="0"/>
              <a:t>th</a:t>
            </a:r>
            <a:r>
              <a:rPr lang="en-US" sz="3200" b="1" dirty="0" smtClean="0"/>
              <a:t> </a:t>
            </a:r>
            <a:endParaRPr lang="en-US" sz="3200" b="1" dirty="0"/>
          </a:p>
        </p:txBody>
      </p:sp>
      <p:sp>
        <p:nvSpPr>
          <p:cNvPr id="9" name="TextBox 8"/>
          <p:cNvSpPr txBox="1"/>
          <p:nvPr/>
        </p:nvSpPr>
        <p:spPr>
          <a:xfrm>
            <a:off x="485775" y="1752600"/>
            <a:ext cx="4705350" cy="4893647"/>
          </a:xfrm>
          <a:prstGeom prst="rect">
            <a:avLst/>
          </a:prstGeom>
          <a:noFill/>
        </p:spPr>
        <p:txBody>
          <a:bodyPr wrap="square" rtlCol="0">
            <a:spAutoFit/>
          </a:bodyPr>
          <a:lstStyle/>
          <a:p>
            <a:r>
              <a:rPr lang="en-US" sz="2400" dirty="0" smtClean="0"/>
              <a:t>Why do you want </a:t>
            </a:r>
          </a:p>
          <a:p>
            <a:r>
              <a:rPr lang="en-US" sz="2400" dirty="0" smtClean="0"/>
              <a:t>To type up what I wrote</a:t>
            </a:r>
          </a:p>
          <a:p>
            <a:r>
              <a:rPr lang="en-US" sz="2400" dirty="0" smtClean="0"/>
              <a:t>About reading </a:t>
            </a:r>
          </a:p>
          <a:p>
            <a:r>
              <a:rPr lang="en-US" sz="2400" dirty="0" smtClean="0"/>
              <a:t>The small poems?</a:t>
            </a:r>
          </a:p>
          <a:p>
            <a:endParaRPr lang="en-US" sz="2400" dirty="0"/>
          </a:p>
          <a:p>
            <a:r>
              <a:rPr lang="en-US" sz="2400" dirty="0" smtClean="0"/>
              <a:t>It’s not a poem?</a:t>
            </a:r>
          </a:p>
          <a:p>
            <a:r>
              <a:rPr lang="en-US" sz="2400" dirty="0" smtClean="0"/>
              <a:t>Is it?</a:t>
            </a:r>
          </a:p>
          <a:p>
            <a:endParaRPr lang="en-US" sz="2400" dirty="0"/>
          </a:p>
          <a:p>
            <a:r>
              <a:rPr lang="en-US" sz="2400" dirty="0" smtClean="0"/>
              <a:t>I guess you can put it on the board</a:t>
            </a:r>
          </a:p>
          <a:p>
            <a:r>
              <a:rPr lang="en-US" sz="2400" dirty="0" smtClean="0"/>
              <a:t>If you want to</a:t>
            </a:r>
          </a:p>
          <a:p>
            <a:r>
              <a:rPr lang="en-US" sz="2400" dirty="0" smtClean="0"/>
              <a:t>But don’t put my name on it </a:t>
            </a:r>
          </a:p>
          <a:p>
            <a:r>
              <a:rPr lang="en-US" sz="2400" dirty="0" smtClean="0"/>
              <a:t>In case other people</a:t>
            </a:r>
            <a:r>
              <a:rPr lang="en-US" sz="2400" dirty="0"/>
              <a:t> </a:t>
            </a:r>
            <a:r>
              <a:rPr lang="en-US" sz="2400" dirty="0" smtClean="0"/>
              <a:t>think </a:t>
            </a:r>
          </a:p>
          <a:p>
            <a:r>
              <a:rPr lang="en-US" sz="2400" dirty="0" smtClean="0"/>
              <a:t>It’s not a poem. </a:t>
            </a:r>
          </a:p>
        </p:txBody>
      </p:sp>
      <p:sp>
        <p:nvSpPr>
          <p:cNvPr id="10" name="Rectangle 9"/>
          <p:cNvSpPr/>
          <p:nvPr/>
        </p:nvSpPr>
        <p:spPr>
          <a:xfrm>
            <a:off x="7302400" y="1074568"/>
            <a:ext cx="2778325" cy="584775"/>
          </a:xfrm>
          <a:prstGeom prst="rect">
            <a:avLst/>
          </a:prstGeom>
        </p:spPr>
        <p:txBody>
          <a:bodyPr wrap="none">
            <a:spAutoFit/>
          </a:bodyPr>
          <a:lstStyle/>
          <a:p>
            <a:pPr lvl="0"/>
            <a:r>
              <a:rPr lang="en-US" sz="3200" b="1" dirty="0" smtClean="0">
                <a:solidFill>
                  <a:prstClr val="black"/>
                </a:solidFill>
              </a:rPr>
              <a:t>December 13</a:t>
            </a:r>
            <a:r>
              <a:rPr lang="en-US" sz="3200" b="1" baseline="30000" dirty="0" smtClean="0">
                <a:solidFill>
                  <a:prstClr val="black"/>
                </a:solidFill>
              </a:rPr>
              <a:t>th</a:t>
            </a:r>
            <a:r>
              <a:rPr lang="en-US" sz="3200" b="1" dirty="0" smtClean="0">
                <a:solidFill>
                  <a:prstClr val="black"/>
                </a:solidFill>
              </a:rPr>
              <a:t> </a:t>
            </a:r>
            <a:endParaRPr lang="en-US" sz="3200" b="1" dirty="0">
              <a:solidFill>
                <a:prstClr val="black"/>
              </a:solidFill>
            </a:endParaRPr>
          </a:p>
        </p:txBody>
      </p:sp>
      <p:sp>
        <p:nvSpPr>
          <p:cNvPr id="11" name="TextBox 10"/>
          <p:cNvSpPr txBox="1"/>
          <p:nvPr/>
        </p:nvSpPr>
        <p:spPr>
          <a:xfrm>
            <a:off x="5867400" y="1752600"/>
            <a:ext cx="6086474" cy="4893647"/>
          </a:xfrm>
          <a:prstGeom prst="rect">
            <a:avLst/>
          </a:prstGeom>
          <a:noFill/>
        </p:spPr>
        <p:txBody>
          <a:bodyPr wrap="square" rtlCol="0">
            <a:spAutoFit/>
          </a:bodyPr>
          <a:lstStyle/>
          <a:p>
            <a:r>
              <a:rPr lang="en-US" sz="2400" dirty="0" smtClean="0"/>
              <a:t>I guess it does look like a poem </a:t>
            </a:r>
          </a:p>
          <a:p>
            <a:r>
              <a:rPr lang="en-US" sz="2400" dirty="0" smtClean="0"/>
              <a:t>When you see it typed up like that </a:t>
            </a:r>
          </a:p>
          <a:p>
            <a:r>
              <a:rPr lang="en-US" sz="2400" dirty="0" smtClean="0"/>
              <a:t>But, I think maybe </a:t>
            </a:r>
          </a:p>
          <a:p>
            <a:r>
              <a:rPr lang="en-US" sz="2400" dirty="0" smtClean="0"/>
              <a:t>It would look better if there was more space </a:t>
            </a:r>
          </a:p>
          <a:p>
            <a:r>
              <a:rPr lang="en-US" sz="2400" dirty="0" smtClean="0"/>
              <a:t>Between the lines</a:t>
            </a:r>
          </a:p>
          <a:p>
            <a:r>
              <a:rPr lang="en-US" sz="2400" dirty="0" smtClean="0"/>
              <a:t>Like how I wrote it </a:t>
            </a:r>
          </a:p>
          <a:p>
            <a:r>
              <a:rPr lang="en-US" sz="2400" dirty="0" smtClean="0"/>
              <a:t>The first time. </a:t>
            </a:r>
          </a:p>
          <a:p>
            <a:r>
              <a:rPr lang="en-US" sz="2400" dirty="0" smtClean="0"/>
              <a:t>And I likes the picture of the yellow dog </a:t>
            </a:r>
          </a:p>
          <a:p>
            <a:r>
              <a:rPr lang="en-US" sz="2400" dirty="0" smtClean="0"/>
              <a:t>you put beside it. </a:t>
            </a:r>
          </a:p>
          <a:p>
            <a:endParaRPr lang="en-US" sz="2400" dirty="0"/>
          </a:p>
          <a:p>
            <a:r>
              <a:rPr lang="en-US" sz="2400" dirty="0" smtClean="0"/>
              <a:t>But that’s not how </a:t>
            </a:r>
          </a:p>
          <a:p>
            <a:r>
              <a:rPr lang="en-US" sz="2400" dirty="0" smtClean="0"/>
              <a:t>My yellow dog </a:t>
            </a:r>
          </a:p>
          <a:p>
            <a:r>
              <a:rPr lang="en-US" sz="2400" dirty="0" smtClean="0"/>
              <a:t>Looked. </a:t>
            </a:r>
            <a:endParaRPr lang="en-US" sz="2400" dirty="0"/>
          </a:p>
        </p:txBody>
      </p:sp>
      <p:cxnSp>
        <p:nvCxnSpPr>
          <p:cNvPr id="13" name="Straight Connector 12"/>
          <p:cNvCxnSpPr/>
          <p:nvPr/>
        </p:nvCxnSpPr>
        <p:spPr>
          <a:xfrm>
            <a:off x="5343525" y="1238250"/>
            <a:ext cx="5385" cy="542704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10602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62375" y="718776"/>
            <a:ext cx="2615235" cy="584775"/>
          </a:xfrm>
          <a:prstGeom prst="rect">
            <a:avLst/>
          </a:prstGeom>
          <a:noFill/>
        </p:spPr>
        <p:txBody>
          <a:bodyPr wrap="square" rtlCol="0">
            <a:spAutoFit/>
          </a:bodyPr>
          <a:lstStyle/>
          <a:p>
            <a:r>
              <a:rPr lang="en-US" sz="3200" b="1" dirty="0" smtClean="0"/>
              <a:t>January 10</a:t>
            </a:r>
            <a:endParaRPr lang="en-US" sz="3200" b="1" dirty="0"/>
          </a:p>
        </p:txBody>
      </p:sp>
      <p:sp>
        <p:nvSpPr>
          <p:cNvPr id="4" name="Rectangle 3"/>
          <p:cNvSpPr/>
          <p:nvPr/>
        </p:nvSpPr>
        <p:spPr>
          <a:xfrm>
            <a:off x="1143000" y="53071"/>
            <a:ext cx="10677525" cy="830997"/>
          </a:xfrm>
          <a:prstGeom prst="rect">
            <a:avLst/>
          </a:prstGeom>
        </p:spPr>
        <p:txBody>
          <a:bodyPr wrap="square">
            <a:spAutoFit/>
          </a:bodyPr>
          <a:lstStyle/>
          <a:p>
            <a:r>
              <a:rPr lang="en-US" sz="4800" b="1" u="sng" dirty="0">
                <a:solidFill>
                  <a:prstClr val="black"/>
                </a:solidFill>
                <a:latin typeface="Bradley Hand ITC" panose="03070402050302030203" pitchFamily="66" charset="0"/>
              </a:rPr>
              <a:t>Love That Dog </a:t>
            </a:r>
            <a:r>
              <a:rPr lang="en-US" sz="4800" b="1" dirty="0">
                <a:solidFill>
                  <a:prstClr val="black"/>
                </a:solidFill>
                <a:latin typeface="Bradley Hand ITC" panose="03070402050302030203" pitchFamily="66" charset="0"/>
              </a:rPr>
              <a:t>: Pages </a:t>
            </a:r>
            <a:r>
              <a:rPr lang="en-US" sz="4800" b="1" dirty="0" smtClean="0">
                <a:solidFill>
                  <a:prstClr val="black"/>
                </a:solidFill>
                <a:latin typeface="Bradley Hand ITC" panose="03070402050302030203" pitchFamily="66" charset="0"/>
              </a:rPr>
              <a:t>20-21</a:t>
            </a:r>
            <a:endParaRPr lang="en-US" sz="1100" dirty="0"/>
          </a:p>
        </p:txBody>
      </p:sp>
      <p:sp>
        <p:nvSpPr>
          <p:cNvPr id="5" name="TextBox 4"/>
          <p:cNvSpPr txBox="1"/>
          <p:nvPr/>
        </p:nvSpPr>
        <p:spPr>
          <a:xfrm>
            <a:off x="219075" y="1011164"/>
            <a:ext cx="5543550" cy="5632311"/>
          </a:xfrm>
          <a:prstGeom prst="rect">
            <a:avLst/>
          </a:prstGeom>
          <a:noFill/>
        </p:spPr>
        <p:txBody>
          <a:bodyPr wrap="square" rtlCol="0">
            <a:spAutoFit/>
          </a:bodyPr>
          <a:lstStyle/>
          <a:p>
            <a:r>
              <a:rPr lang="en-US" sz="2400" dirty="0" smtClean="0"/>
              <a:t>I really </a:t>
            </a:r>
            <a:r>
              <a:rPr lang="en-US" sz="2400" dirty="0" err="1" smtClean="0"/>
              <a:t>really</a:t>
            </a:r>
            <a:r>
              <a:rPr lang="en-US" sz="2400" dirty="0" smtClean="0"/>
              <a:t> </a:t>
            </a:r>
            <a:r>
              <a:rPr lang="en-US" sz="2400" dirty="0" err="1" smtClean="0"/>
              <a:t>really</a:t>
            </a:r>
            <a:r>
              <a:rPr lang="en-US" sz="2400" dirty="0" smtClean="0"/>
              <a:t> </a:t>
            </a:r>
          </a:p>
          <a:p>
            <a:r>
              <a:rPr lang="en-US" sz="2400" dirty="0" smtClean="0"/>
              <a:t>Did NOT get the </a:t>
            </a:r>
            <a:r>
              <a:rPr lang="en-US" sz="2400" dirty="0" smtClean="0">
                <a:hlinkClick r:id="rId2"/>
              </a:rPr>
              <a:t>pasture poem</a:t>
            </a:r>
            <a:endParaRPr lang="en-US" sz="2400" dirty="0" smtClean="0"/>
          </a:p>
          <a:p>
            <a:r>
              <a:rPr lang="en-US" sz="2400" dirty="0" smtClean="0"/>
              <a:t>You read today. </a:t>
            </a:r>
          </a:p>
          <a:p>
            <a:r>
              <a:rPr lang="en-US" sz="2400" dirty="0" smtClean="0"/>
              <a:t>I mean:</a:t>
            </a:r>
          </a:p>
          <a:p>
            <a:r>
              <a:rPr lang="en-US" sz="2400" dirty="0" smtClean="0"/>
              <a:t>Somebody’s going out to the pasture</a:t>
            </a:r>
          </a:p>
          <a:p>
            <a:r>
              <a:rPr lang="en-US" sz="2400" dirty="0" smtClean="0"/>
              <a:t>To clean the spring</a:t>
            </a:r>
          </a:p>
          <a:p>
            <a:r>
              <a:rPr lang="en-US" sz="2400" dirty="0" smtClean="0"/>
              <a:t>And to get </a:t>
            </a:r>
          </a:p>
          <a:p>
            <a:r>
              <a:rPr lang="en-US" sz="2400" dirty="0" smtClean="0"/>
              <a:t>The little tottery calf</a:t>
            </a:r>
          </a:p>
          <a:p>
            <a:r>
              <a:rPr lang="en-US" sz="2400" dirty="0" smtClean="0"/>
              <a:t>While he’s out there</a:t>
            </a:r>
          </a:p>
          <a:p>
            <a:r>
              <a:rPr lang="en-US" sz="2400" dirty="0" smtClean="0"/>
              <a:t>And he isn’t going </a:t>
            </a:r>
          </a:p>
          <a:p>
            <a:r>
              <a:rPr lang="en-US" sz="2400" dirty="0" smtClean="0"/>
              <a:t>To be gone long </a:t>
            </a:r>
          </a:p>
          <a:p>
            <a:r>
              <a:rPr lang="en-US" sz="2400" dirty="0" smtClean="0"/>
              <a:t>And he wants YOU </a:t>
            </a:r>
          </a:p>
          <a:p>
            <a:r>
              <a:rPr lang="en-US" sz="2400" dirty="0" smtClean="0"/>
              <a:t>(Who is YOU?) </a:t>
            </a:r>
          </a:p>
          <a:p>
            <a:r>
              <a:rPr lang="en-US" sz="2400" dirty="0" smtClean="0"/>
              <a:t>To come too. </a:t>
            </a:r>
          </a:p>
          <a:p>
            <a:r>
              <a:rPr lang="en-US" sz="2400" dirty="0" smtClean="0"/>
              <a:t>I mean REALLY. </a:t>
            </a:r>
          </a:p>
        </p:txBody>
      </p:sp>
      <p:sp>
        <p:nvSpPr>
          <p:cNvPr id="8" name="TextBox 7"/>
          <p:cNvSpPr txBox="1"/>
          <p:nvPr/>
        </p:nvSpPr>
        <p:spPr>
          <a:xfrm>
            <a:off x="7581176" y="718776"/>
            <a:ext cx="4679467" cy="3416320"/>
          </a:xfrm>
          <a:prstGeom prst="rect">
            <a:avLst/>
          </a:prstGeom>
          <a:noFill/>
        </p:spPr>
        <p:txBody>
          <a:bodyPr wrap="square" rtlCol="0">
            <a:spAutoFit/>
          </a:bodyPr>
          <a:lstStyle/>
          <a:p>
            <a:r>
              <a:rPr lang="en-US" sz="2400" dirty="0" smtClean="0"/>
              <a:t>And you said that </a:t>
            </a:r>
          </a:p>
          <a:p>
            <a:r>
              <a:rPr lang="en-US" sz="2400" dirty="0" smtClean="0"/>
              <a:t>Mr. Robert Frost</a:t>
            </a:r>
          </a:p>
          <a:p>
            <a:r>
              <a:rPr lang="en-US" sz="2400" dirty="0" smtClean="0"/>
              <a:t>Who wrote about the pasture</a:t>
            </a:r>
          </a:p>
          <a:p>
            <a:r>
              <a:rPr lang="en-US" sz="2400" dirty="0" smtClean="0"/>
              <a:t>Was also the one who wrote about </a:t>
            </a:r>
          </a:p>
          <a:p>
            <a:r>
              <a:rPr lang="en-US" sz="2400" dirty="0" smtClean="0"/>
              <a:t>Those snowy woods </a:t>
            </a:r>
          </a:p>
          <a:p>
            <a:r>
              <a:rPr lang="en-US" sz="2400" dirty="0" smtClean="0"/>
              <a:t>And the miles to go </a:t>
            </a:r>
            <a:br>
              <a:rPr lang="en-US" sz="2400" dirty="0" smtClean="0"/>
            </a:br>
            <a:r>
              <a:rPr lang="en-US" sz="2400" dirty="0" smtClean="0"/>
              <a:t>before he sleeps – </a:t>
            </a:r>
          </a:p>
          <a:p>
            <a:r>
              <a:rPr lang="en-US" sz="2400" dirty="0" smtClean="0"/>
              <a:t>Well! </a:t>
            </a:r>
          </a:p>
          <a:p>
            <a:endParaRPr lang="en-US" sz="2400" dirty="0"/>
          </a:p>
        </p:txBody>
      </p:sp>
      <p:sp>
        <p:nvSpPr>
          <p:cNvPr id="12" name="TextBox 11"/>
          <p:cNvSpPr txBox="1"/>
          <p:nvPr/>
        </p:nvSpPr>
        <p:spPr>
          <a:xfrm>
            <a:off x="7743825" y="3827319"/>
            <a:ext cx="3076575" cy="2308324"/>
          </a:xfrm>
          <a:prstGeom prst="rect">
            <a:avLst/>
          </a:prstGeom>
          <a:noFill/>
        </p:spPr>
        <p:txBody>
          <a:bodyPr wrap="square" rtlCol="0">
            <a:spAutoFit/>
          </a:bodyPr>
          <a:lstStyle/>
          <a:p>
            <a:pPr lvl="0"/>
            <a:r>
              <a:rPr lang="en-US" sz="2400" dirty="0">
                <a:solidFill>
                  <a:prstClr val="black"/>
                </a:solidFill>
              </a:rPr>
              <a:t>I think Mr. Robert Frost </a:t>
            </a:r>
            <a:br>
              <a:rPr lang="en-US" sz="2400" dirty="0">
                <a:solidFill>
                  <a:prstClr val="black"/>
                </a:solidFill>
              </a:rPr>
            </a:br>
            <a:r>
              <a:rPr lang="en-US" sz="2400" dirty="0">
                <a:solidFill>
                  <a:prstClr val="black"/>
                </a:solidFill>
              </a:rPr>
              <a:t>has a little </a:t>
            </a:r>
          </a:p>
          <a:p>
            <a:pPr lvl="0"/>
            <a:r>
              <a:rPr lang="en-US" sz="2400" dirty="0">
                <a:solidFill>
                  <a:prstClr val="black"/>
                </a:solidFill>
              </a:rPr>
              <a:t>Too </a:t>
            </a:r>
            <a:br>
              <a:rPr lang="en-US" sz="2400" dirty="0">
                <a:solidFill>
                  <a:prstClr val="black"/>
                </a:solidFill>
              </a:rPr>
            </a:br>
            <a:r>
              <a:rPr lang="en-US" sz="2400" dirty="0">
                <a:solidFill>
                  <a:prstClr val="black"/>
                </a:solidFill>
              </a:rPr>
              <a:t>much </a:t>
            </a:r>
            <a:br>
              <a:rPr lang="en-US" sz="2400" dirty="0">
                <a:solidFill>
                  <a:prstClr val="black"/>
                </a:solidFill>
              </a:rPr>
            </a:br>
            <a:r>
              <a:rPr lang="en-US" sz="2400" dirty="0">
                <a:solidFill>
                  <a:prstClr val="black"/>
                </a:solidFill>
              </a:rPr>
              <a:t>time </a:t>
            </a:r>
            <a:br>
              <a:rPr lang="en-US" sz="2400" dirty="0">
                <a:solidFill>
                  <a:prstClr val="black"/>
                </a:solidFill>
              </a:rPr>
            </a:br>
            <a:r>
              <a:rPr lang="en-US" sz="2400" dirty="0">
                <a:solidFill>
                  <a:prstClr val="black"/>
                </a:solidFill>
              </a:rPr>
              <a:t>on his hands! </a:t>
            </a:r>
            <a:endParaRPr lang="en-US" sz="2400" dirty="0">
              <a:solidFill>
                <a:prstClr val="black"/>
              </a:solidFill>
            </a:endParaRPr>
          </a:p>
        </p:txBody>
      </p:sp>
      <p:pic>
        <p:nvPicPr>
          <p:cNvPr id="14" name="Picture 13"/>
          <p:cNvPicPr>
            <a:picLocks noChangeAspect="1"/>
          </p:cNvPicPr>
          <p:nvPr/>
        </p:nvPicPr>
        <p:blipFill>
          <a:blip r:embed="rId3"/>
          <a:stretch>
            <a:fillRect/>
          </a:stretch>
        </p:blipFill>
        <p:spPr>
          <a:xfrm>
            <a:off x="3762375" y="2905031"/>
            <a:ext cx="3450743" cy="3450743"/>
          </a:xfrm>
          <a:prstGeom prst="rect">
            <a:avLst/>
          </a:prstGeom>
        </p:spPr>
      </p:pic>
    </p:spTree>
    <p:extLst>
      <p:ext uri="{BB962C8B-B14F-4D97-AF65-F5344CB8AC3E}">
        <p14:creationId xmlns:p14="http://schemas.microsoft.com/office/powerpoint/2010/main" val="3444151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3200"/>
            <a:ext cx="10306050" cy="796925"/>
          </a:xfrm>
        </p:spPr>
        <p:txBody>
          <a:bodyPr>
            <a:normAutofit/>
          </a:bodyPr>
          <a:lstStyle/>
          <a:p>
            <a:r>
              <a:rPr lang="en-US" b="1" dirty="0" smtClean="0">
                <a:latin typeface="Bradley Hand ITC" panose="03070402050302030203" pitchFamily="66" charset="0"/>
              </a:rPr>
              <a:t>Love That Dog: Robert Frost Inspired Poem </a:t>
            </a:r>
            <a:endParaRPr lang="en-US" b="1" dirty="0">
              <a:latin typeface="Bradley Hand ITC" panose="03070402050302030203" pitchFamily="66" charset="0"/>
            </a:endParaRPr>
          </a:p>
        </p:txBody>
      </p:sp>
      <p:sp>
        <p:nvSpPr>
          <p:cNvPr id="4" name="Rectangle 3"/>
          <p:cNvSpPr/>
          <p:nvPr/>
        </p:nvSpPr>
        <p:spPr>
          <a:xfrm>
            <a:off x="352425" y="1336239"/>
            <a:ext cx="6858000" cy="5386090"/>
          </a:xfrm>
          <a:prstGeom prst="rect">
            <a:avLst/>
          </a:prstGeom>
        </p:spPr>
        <p:txBody>
          <a:bodyPr wrap="square">
            <a:spAutoFit/>
          </a:bodyPr>
          <a:lstStyle/>
          <a:p>
            <a:r>
              <a:rPr lang="en-US" sz="2400" b="0" i="0" dirty="0" smtClean="0">
                <a:solidFill>
                  <a:schemeClr val="accent1"/>
                </a:solidFill>
                <a:effectLst/>
                <a:latin typeface="Trebuchet MS" panose="020B0603020202020204" pitchFamily="34" charset="0"/>
              </a:rPr>
              <a:t>Write a poem inviting someone to join you doing or experiencing something that you especially enjoy. </a:t>
            </a:r>
          </a:p>
          <a:p>
            <a:endParaRPr lang="en-US" sz="2000" dirty="0">
              <a:solidFill>
                <a:srgbClr val="666666"/>
              </a:solidFill>
              <a:latin typeface="Trebuchet MS" panose="020B0603020202020204" pitchFamily="34" charset="0"/>
            </a:endParaRPr>
          </a:p>
          <a:p>
            <a:r>
              <a:rPr lang="en-US" sz="2000" b="0" i="0" dirty="0" smtClean="0">
                <a:solidFill>
                  <a:srgbClr val="666666"/>
                </a:solidFill>
                <a:effectLst/>
                <a:latin typeface="Trebuchet MS" panose="020B0603020202020204" pitchFamily="34" charset="0"/>
              </a:rPr>
              <a:t>It can be something you like to do outdoors or indoors. It can be a special place that you like to visit or an activity that you enjoy.</a:t>
            </a:r>
          </a:p>
          <a:p>
            <a:endParaRPr lang="en-US" sz="2000" dirty="0">
              <a:solidFill>
                <a:srgbClr val="666666"/>
              </a:solidFill>
              <a:latin typeface="Trebuchet MS" panose="020B0603020202020204" pitchFamily="34" charset="0"/>
            </a:endParaRPr>
          </a:p>
          <a:p>
            <a:r>
              <a:rPr lang="en-US" sz="2000" b="0" i="0" dirty="0" smtClean="0">
                <a:solidFill>
                  <a:srgbClr val="666666"/>
                </a:solidFill>
                <a:effectLst/>
                <a:latin typeface="Trebuchet MS" panose="020B0603020202020204" pitchFamily="34" charset="0"/>
              </a:rPr>
              <a:t> </a:t>
            </a:r>
            <a:r>
              <a:rPr lang="en-US" sz="2000" b="1" i="1" dirty="0" smtClean="0">
                <a:solidFill>
                  <a:srgbClr val="666666"/>
                </a:solidFill>
                <a:effectLst/>
                <a:latin typeface="Trebuchet MS" panose="020B0603020202020204" pitchFamily="34" charset="0"/>
              </a:rPr>
              <a:t>Think about the things that make the place or activity special.</a:t>
            </a:r>
          </a:p>
          <a:p>
            <a:endParaRPr lang="en-US" sz="2400" dirty="0">
              <a:solidFill>
                <a:srgbClr val="666666"/>
              </a:solidFill>
              <a:latin typeface="Trebuchet MS" panose="020B0603020202020204" pitchFamily="34" charset="0"/>
            </a:endParaRPr>
          </a:p>
          <a:p>
            <a:r>
              <a:rPr lang="en-US" sz="2400" b="0" i="0" dirty="0" smtClean="0">
                <a:solidFill>
                  <a:schemeClr val="accent1"/>
                </a:solidFill>
                <a:effectLst/>
                <a:latin typeface="Trebuchet MS" panose="020B0603020202020204" pitchFamily="34" charset="0"/>
              </a:rPr>
              <a:t> Use descriptive words in your poem to encourage the reader to accept your invitation. </a:t>
            </a:r>
          </a:p>
          <a:p>
            <a:endParaRPr lang="en-US" sz="2000" dirty="0">
              <a:solidFill>
                <a:srgbClr val="666666"/>
              </a:solidFill>
              <a:latin typeface="Trebuchet MS" panose="020B0603020202020204" pitchFamily="34" charset="0"/>
            </a:endParaRPr>
          </a:p>
          <a:p>
            <a:r>
              <a:rPr lang="en-US" sz="2000" b="0" i="0" dirty="0" smtClean="0">
                <a:solidFill>
                  <a:srgbClr val="666666"/>
                </a:solidFill>
                <a:effectLst/>
                <a:latin typeface="Trebuchet MS" panose="020B0603020202020204" pitchFamily="34" charset="0"/>
              </a:rPr>
              <a:t>Help him or her to see, hear, and feel the wonderful experience that is so special to you.</a:t>
            </a:r>
            <a:endParaRPr lang="en-US" sz="2000" dirty="0"/>
          </a:p>
        </p:txBody>
      </p:sp>
      <p:sp>
        <p:nvSpPr>
          <p:cNvPr id="5" name="Rectangle 4"/>
          <p:cNvSpPr/>
          <p:nvPr/>
        </p:nvSpPr>
        <p:spPr>
          <a:xfrm>
            <a:off x="7740332" y="1336239"/>
            <a:ext cx="4020057" cy="1107996"/>
          </a:xfrm>
          <a:prstGeom prst="rect">
            <a:avLst/>
          </a:prstGeom>
          <a:noFill/>
        </p:spPr>
        <p:txBody>
          <a:bodyPr wrap="square" lIns="91440" tIns="45720" rIns="91440" bIns="45720">
            <a:spAutoFit/>
          </a:bodyPr>
          <a:lstStyle/>
          <a:p>
            <a:pPr algn="ctr"/>
            <a:r>
              <a:rPr lang="en-US" sz="6600" b="1" dirty="0" smtClean="0">
                <a:ln w="12700">
                  <a:solidFill>
                    <a:schemeClr val="accent5"/>
                  </a:solidFill>
                  <a:prstDash val="solid"/>
                </a:ln>
                <a:pattFill prst="ltDnDiag">
                  <a:fgClr>
                    <a:schemeClr val="accent5">
                      <a:lumMod val="60000"/>
                      <a:lumOff val="40000"/>
                    </a:schemeClr>
                  </a:fgClr>
                  <a:bgClr>
                    <a:schemeClr val="bg1"/>
                  </a:bgClr>
                </a:pattFill>
              </a:rPr>
              <a:t>Free Verse</a:t>
            </a:r>
            <a:endParaRPr lang="en-US" sz="66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6" name="Down Arrow 5"/>
          <p:cNvSpPr/>
          <p:nvPr/>
        </p:nvSpPr>
        <p:spPr>
          <a:xfrm>
            <a:off x="9375869" y="2512158"/>
            <a:ext cx="390525" cy="981075"/>
          </a:xfrm>
          <a:prstGeom prst="downArrow">
            <a:avLst/>
          </a:prstGeom>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Explosion 1 6"/>
          <p:cNvSpPr/>
          <p:nvPr/>
        </p:nvSpPr>
        <p:spPr>
          <a:xfrm>
            <a:off x="7210425" y="3238500"/>
            <a:ext cx="4721414" cy="3248025"/>
          </a:xfrm>
          <a:prstGeom prst="irregularSeal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8" name="TextBox 7"/>
          <p:cNvSpPr txBox="1"/>
          <p:nvPr/>
        </p:nvSpPr>
        <p:spPr>
          <a:xfrm>
            <a:off x="8582025" y="4195165"/>
            <a:ext cx="2124075" cy="1200329"/>
          </a:xfrm>
          <a:prstGeom prst="rect">
            <a:avLst/>
          </a:prstGeom>
          <a:noFill/>
        </p:spPr>
        <p:txBody>
          <a:bodyPr wrap="square" rtlCol="0">
            <a:spAutoFit/>
          </a:bodyPr>
          <a:lstStyle/>
          <a:p>
            <a:r>
              <a:rPr lang="en-US" sz="2400" dirty="0" smtClean="0"/>
              <a:t>A poem that does not have any Rhyme. </a:t>
            </a:r>
            <a:endParaRPr lang="en-US" sz="2400" dirty="0"/>
          </a:p>
        </p:txBody>
      </p:sp>
      <p:sp>
        <p:nvSpPr>
          <p:cNvPr id="10" name="TextBox 9"/>
          <p:cNvSpPr txBox="1"/>
          <p:nvPr/>
        </p:nvSpPr>
        <p:spPr>
          <a:xfrm>
            <a:off x="1285875" y="933361"/>
            <a:ext cx="6943725" cy="369332"/>
          </a:xfrm>
          <a:prstGeom prst="rect">
            <a:avLst/>
          </a:prstGeom>
          <a:noFill/>
        </p:spPr>
        <p:txBody>
          <a:bodyPr wrap="square" rtlCol="0">
            <a:spAutoFit/>
          </a:bodyPr>
          <a:lstStyle/>
          <a:p>
            <a:r>
              <a:rPr lang="en-US" dirty="0" smtClean="0"/>
              <a:t>Please write on page 5 of your response journal. </a:t>
            </a:r>
            <a:endParaRPr lang="en-US" dirty="0"/>
          </a:p>
        </p:txBody>
      </p:sp>
    </p:spTree>
    <p:extLst>
      <p:ext uri="{BB962C8B-B14F-4D97-AF65-F5344CB8AC3E}">
        <p14:creationId xmlns:p14="http://schemas.microsoft.com/office/powerpoint/2010/main" val="3128672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362" y="123586"/>
            <a:ext cx="10515600" cy="1325563"/>
          </a:xfrm>
        </p:spPr>
        <p:txBody>
          <a:bodyPr>
            <a:normAutofit/>
          </a:bodyPr>
          <a:lstStyle/>
          <a:p>
            <a:r>
              <a:rPr lang="en-US" sz="5400" b="1" u="sng" dirty="0" smtClean="0">
                <a:latin typeface="Bradley Hand ITC" panose="03070402050302030203" pitchFamily="66" charset="0"/>
              </a:rPr>
              <a:t>Love That Dog</a:t>
            </a:r>
            <a:r>
              <a:rPr lang="en-US" sz="5400" b="1" dirty="0" smtClean="0">
                <a:latin typeface="Bradley Hand ITC" panose="03070402050302030203" pitchFamily="66" charset="0"/>
              </a:rPr>
              <a:t>: Pages 1-2     </a:t>
            </a:r>
            <a:endParaRPr lang="en-US" sz="6000" b="1" dirty="0">
              <a:latin typeface="Bradley Hand ITC" panose="03070402050302030203" pitchFamily="66" charset="0"/>
            </a:endParaRPr>
          </a:p>
        </p:txBody>
      </p:sp>
      <p:pic>
        <p:nvPicPr>
          <p:cNvPr id="3" name="Picture 2"/>
          <p:cNvPicPr>
            <a:picLocks noChangeAspect="1"/>
          </p:cNvPicPr>
          <p:nvPr/>
        </p:nvPicPr>
        <p:blipFill>
          <a:blip r:embed="rId2"/>
          <a:stretch>
            <a:fillRect/>
          </a:stretch>
        </p:blipFill>
        <p:spPr>
          <a:xfrm>
            <a:off x="7963618" y="257354"/>
            <a:ext cx="3311106" cy="4414808"/>
          </a:xfrm>
          <a:prstGeom prst="rect">
            <a:avLst/>
          </a:prstGeom>
        </p:spPr>
      </p:pic>
      <p:sp>
        <p:nvSpPr>
          <p:cNvPr id="4" name="TextBox 3"/>
          <p:cNvSpPr txBox="1"/>
          <p:nvPr/>
        </p:nvSpPr>
        <p:spPr>
          <a:xfrm>
            <a:off x="7963618" y="4960189"/>
            <a:ext cx="3595778" cy="1200329"/>
          </a:xfrm>
          <a:prstGeom prst="rect">
            <a:avLst/>
          </a:prstGeom>
          <a:noFill/>
        </p:spPr>
        <p:txBody>
          <a:bodyPr wrap="square" rtlCol="0">
            <a:spAutoFit/>
          </a:bodyPr>
          <a:lstStyle/>
          <a:p>
            <a:r>
              <a:rPr lang="en-US" dirty="0" smtClean="0"/>
              <a:t>This is my </a:t>
            </a:r>
            <a:r>
              <a:rPr lang="en-US" dirty="0" err="1" smtClean="0"/>
              <a:t>puggle</a:t>
            </a:r>
            <a:r>
              <a:rPr lang="en-US" dirty="0" smtClean="0"/>
              <a:t>, Reese! My husband and I adopted Reese 3 years ago because his owners could not care for him. </a:t>
            </a:r>
            <a:endParaRPr lang="en-US" dirty="0"/>
          </a:p>
        </p:txBody>
      </p:sp>
      <p:sp>
        <p:nvSpPr>
          <p:cNvPr id="5" name="TextBox 4"/>
          <p:cNvSpPr txBox="1"/>
          <p:nvPr/>
        </p:nvSpPr>
        <p:spPr>
          <a:xfrm>
            <a:off x="370936" y="1149872"/>
            <a:ext cx="7306573" cy="6309420"/>
          </a:xfrm>
          <a:prstGeom prst="rect">
            <a:avLst/>
          </a:prstGeom>
          <a:noFill/>
        </p:spPr>
        <p:txBody>
          <a:bodyPr wrap="square" rtlCol="0">
            <a:spAutoFit/>
          </a:bodyPr>
          <a:lstStyle/>
          <a:p>
            <a:pPr algn="ctr"/>
            <a:r>
              <a:rPr lang="en-US" sz="3600" dirty="0" smtClean="0"/>
              <a:t>Jack </a:t>
            </a:r>
          </a:p>
          <a:p>
            <a:r>
              <a:rPr lang="en-US" sz="2800" dirty="0" smtClean="0"/>
              <a:t>                  Room 105 : Miss </a:t>
            </a:r>
            <a:r>
              <a:rPr lang="en-US" sz="2800" dirty="0" err="1" smtClean="0"/>
              <a:t>Stretchberry</a:t>
            </a:r>
            <a:r>
              <a:rPr lang="en-US" sz="2800" dirty="0"/>
              <a:t/>
            </a:r>
            <a:br>
              <a:rPr lang="en-US" sz="2800" dirty="0"/>
            </a:br>
            <a:r>
              <a:rPr lang="en-US" sz="3200" b="1" dirty="0" smtClean="0"/>
              <a:t>September 13 </a:t>
            </a:r>
          </a:p>
          <a:p>
            <a:r>
              <a:rPr lang="en-US" sz="2400" dirty="0" smtClean="0"/>
              <a:t>I DON’T WANT TO </a:t>
            </a:r>
          </a:p>
          <a:p>
            <a:r>
              <a:rPr lang="en-US" sz="2400" dirty="0" smtClean="0"/>
              <a:t>BECAUSE BOYS</a:t>
            </a:r>
            <a:br>
              <a:rPr lang="en-US" sz="2400" dirty="0" smtClean="0"/>
            </a:br>
            <a:r>
              <a:rPr lang="en-US" sz="2400" dirty="0" smtClean="0"/>
              <a:t> DON’T WRITE POETRY</a:t>
            </a:r>
          </a:p>
          <a:p>
            <a:r>
              <a:rPr lang="en-US" sz="2400" dirty="0" smtClean="0"/>
              <a:t>GIRL’S DO</a:t>
            </a:r>
            <a:br>
              <a:rPr lang="en-US" sz="2400" dirty="0" smtClean="0"/>
            </a:br>
            <a:r>
              <a:rPr lang="en-US" sz="2400" dirty="0" smtClean="0"/>
              <a:t/>
            </a:r>
            <a:br>
              <a:rPr lang="en-US" sz="2400" dirty="0" smtClean="0"/>
            </a:br>
            <a:r>
              <a:rPr lang="en-US" sz="3200" b="1" dirty="0" smtClean="0"/>
              <a:t>September 21</a:t>
            </a:r>
          </a:p>
          <a:p>
            <a:r>
              <a:rPr lang="en-US" sz="2400" dirty="0" smtClean="0"/>
              <a:t>I TRIED. </a:t>
            </a:r>
            <a:br>
              <a:rPr lang="en-US" sz="2400" dirty="0" smtClean="0"/>
            </a:br>
            <a:r>
              <a:rPr lang="en-US" sz="2400" dirty="0" smtClean="0"/>
              <a:t>CAN’T DO IT. </a:t>
            </a:r>
            <a:br>
              <a:rPr lang="en-US" sz="2400" dirty="0" smtClean="0"/>
            </a:br>
            <a:r>
              <a:rPr lang="en-US" sz="2400" dirty="0" smtClean="0"/>
              <a:t>BRAINS EMPTY. </a:t>
            </a:r>
          </a:p>
          <a:p>
            <a:endParaRPr lang="en-US" sz="2400" dirty="0"/>
          </a:p>
          <a:p>
            <a:endParaRPr lang="en-US" sz="2400" dirty="0" smtClean="0"/>
          </a:p>
          <a:p>
            <a:endParaRPr lang="en-US" sz="3600" dirty="0"/>
          </a:p>
        </p:txBody>
      </p:sp>
      <p:sp>
        <p:nvSpPr>
          <p:cNvPr id="6" name="7-Point Star 5"/>
          <p:cNvSpPr/>
          <p:nvPr/>
        </p:nvSpPr>
        <p:spPr>
          <a:xfrm rot="21394187">
            <a:off x="2971800" y="2303254"/>
            <a:ext cx="4848763" cy="4002656"/>
          </a:xfrm>
          <a:prstGeom prst="star7">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p>
        </p:txBody>
      </p:sp>
      <p:sp>
        <p:nvSpPr>
          <p:cNvPr id="7" name="TextBox 6"/>
          <p:cNvSpPr txBox="1"/>
          <p:nvPr/>
        </p:nvSpPr>
        <p:spPr>
          <a:xfrm>
            <a:off x="4314285" y="3021197"/>
            <a:ext cx="2686590" cy="3139321"/>
          </a:xfrm>
          <a:prstGeom prst="rect">
            <a:avLst/>
          </a:prstGeom>
          <a:noFill/>
        </p:spPr>
        <p:txBody>
          <a:bodyPr wrap="square" rtlCol="0">
            <a:spAutoFit/>
          </a:bodyPr>
          <a:lstStyle/>
          <a:p>
            <a:r>
              <a:rPr lang="en-US" b="1" dirty="0" smtClean="0"/>
              <a:t>Who is Jack?</a:t>
            </a:r>
          </a:p>
          <a:p>
            <a:endParaRPr lang="en-US" b="1" dirty="0"/>
          </a:p>
          <a:p>
            <a:r>
              <a:rPr lang="en-US" b="1" dirty="0" smtClean="0"/>
              <a:t>Who is Miss. </a:t>
            </a:r>
          </a:p>
          <a:p>
            <a:r>
              <a:rPr lang="en-US" b="1" dirty="0" err="1" smtClean="0"/>
              <a:t>Stretchberry</a:t>
            </a:r>
            <a:r>
              <a:rPr lang="en-US" b="1" dirty="0" smtClean="0"/>
              <a:t>?</a:t>
            </a:r>
          </a:p>
          <a:p>
            <a:endParaRPr lang="en-US" b="1" dirty="0"/>
          </a:p>
          <a:p>
            <a:r>
              <a:rPr lang="en-US" b="1" dirty="0" smtClean="0"/>
              <a:t>What doesn’t Jack want to do? Why? Who is he speaking to?</a:t>
            </a:r>
          </a:p>
          <a:p>
            <a:endParaRPr lang="en-US" b="1" dirty="0"/>
          </a:p>
          <a:p>
            <a:r>
              <a:rPr lang="en-US" b="1" dirty="0" smtClean="0"/>
              <a:t>What’s his tone toward poetry?</a:t>
            </a:r>
          </a:p>
        </p:txBody>
      </p:sp>
    </p:spTree>
    <p:extLst>
      <p:ext uri="{BB962C8B-B14F-4D97-AF65-F5344CB8AC3E}">
        <p14:creationId xmlns:p14="http://schemas.microsoft.com/office/powerpoint/2010/main" val="1945174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161" y="0"/>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3-5 </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5" name="TextBox 4"/>
          <p:cNvSpPr txBox="1"/>
          <p:nvPr/>
        </p:nvSpPr>
        <p:spPr>
          <a:xfrm>
            <a:off x="657046" y="1144408"/>
            <a:ext cx="3416060" cy="523220"/>
          </a:xfrm>
          <a:prstGeom prst="rect">
            <a:avLst/>
          </a:prstGeom>
          <a:noFill/>
        </p:spPr>
        <p:txBody>
          <a:bodyPr wrap="square" rtlCol="0">
            <a:spAutoFit/>
          </a:bodyPr>
          <a:lstStyle/>
          <a:p>
            <a:r>
              <a:rPr lang="en-US" sz="2800" b="1" dirty="0" smtClean="0"/>
              <a:t>September 27</a:t>
            </a:r>
            <a:endParaRPr lang="en-US" sz="2800" b="1" dirty="0"/>
          </a:p>
        </p:txBody>
      </p:sp>
      <p:sp>
        <p:nvSpPr>
          <p:cNvPr id="6" name="TextBox 5"/>
          <p:cNvSpPr txBox="1"/>
          <p:nvPr/>
        </p:nvSpPr>
        <p:spPr>
          <a:xfrm>
            <a:off x="194813" y="1729183"/>
            <a:ext cx="6090249" cy="5262979"/>
          </a:xfrm>
          <a:prstGeom prst="rect">
            <a:avLst/>
          </a:prstGeom>
          <a:noFill/>
        </p:spPr>
        <p:txBody>
          <a:bodyPr wrap="square" rtlCol="0">
            <a:spAutoFit/>
          </a:bodyPr>
          <a:lstStyle/>
          <a:p>
            <a:r>
              <a:rPr lang="en-US" sz="2400" dirty="0" smtClean="0"/>
              <a:t>I don’t understand the poem about the </a:t>
            </a:r>
            <a:r>
              <a:rPr lang="en-US" sz="2400" dirty="0" smtClean="0">
                <a:hlinkClick r:id="rId2"/>
              </a:rPr>
              <a:t>red wheelbarrow</a:t>
            </a:r>
            <a:endParaRPr lang="en-US" sz="2400" dirty="0" smtClean="0"/>
          </a:p>
          <a:p>
            <a:r>
              <a:rPr lang="en-US" sz="2400" dirty="0" smtClean="0"/>
              <a:t>And the white chickens</a:t>
            </a:r>
          </a:p>
          <a:p>
            <a:r>
              <a:rPr lang="en-US" sz="2400" dirty="0" smtClean="0"/>
              <a:t>And why so much depends on them </a:t>
            </a:r>
          </a:p>
          <a:p>
            <a:endParaRPr lang="en-US" sz="2400" dirty="0"/>
          </a:p>
          <a:p>
            <a:r>
              <a:rPr lang="en-US" sz="2400" dirty="0" smtClean="0"/>
              <a:t>If that is the poem </a:t>
            </a:r>
          </a:p>
          <a:p>
            <a:r>
              <a:rPr lang="en-US" sz="2400" dirty="0" smtClean="0"/>
              <a:t>About the red wheelbarrow</a:t>
            </a:r>
          </a:p>
          <a:p>
            <a:r>
              <a:rPr lang="en-US" sz="2400" dirty="0" smtClean="0"/>
              <a:t>And the chickens </a:t>
            </a:r>
          </a:p>
          <a:p>
            <a:r>
              <a:rPr lang="en-US" sz="2400" dirty="0" smtClean="0"/>
              <a:t>Then any words </a:t>
            </a:r>
          </a:p>
          <a:p>
            <a:r>
              <a:rPr lang="en-US" sz="2400" dirty="0" smtClean="0"/>
              <a:t>Can be a poem. </a:t>
            </a:r>
          </a:p>
          <a:p>
            <a:r>
              <a:rPr lang="en-US" sz="2400" dirty="0" smtClean="0"/>
              <a:t>You’ve </a:t>
            </a:r>
            <a:r>
              <a:rPr lang="en-US" sz="2400" dirty="0" smtClean="0"/>
              <a:t>Just</a:t>
            </a:r>
            <a:endParaRPr lang="en-US" sz="2400" dirty="0" smtClean="0"/>
          </a:p>
          <a:p>
            <a:r>
              <a:rPr lang="en-US" sz="2400" dirty="0" smtClean="0"/>
              <a:t> Got To</a:t>
            </a:r>
            <a:br>
              <a:rPr lang="en-US" sz="2400" dirty="0" smtClean="0"/>
            </a:br>
            <a:r>
              <a:rPr lang="en-US" sz="2400" dirty="0" smtClean="0"/>
              <a:t>Make</a:t>
            </a:r>
          </a:p>
          <a:p>
            <a:r>
              <a:rPr lang="en-US" sz="2400" dirty="0" smtClean="0"/>
              <a:t>Short Lines</a:t>
            </a:r>
          </a:p>
        </p:txBody>
      </p:sp>
      <p:sp>
        <p:nvSpPr>
          <p:cNvPr id="7" name="Explosion 2 6"/>
          <p:cNvSpPr/>
          <p:nvPr/>
        </p:nvSpPr>
        <p:spPr>
          <a:xfrm rot="849572">
            <a:off x="3464821" y="2897756"/>
            <a:ext cx="8015600" cy="4291810"/>
          </a:xfrm>
          <a:prstGeom prst="irregularSeal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8" name="TextBox 7"/>
          <p:cNvSpPr txBox="1"/>
          <p:nvPr/>
        </p:nvSpPr>
        <p:spPr>
          <a:xfrm>
            <a:off x="5235677" y="4068470"/>
            <a:ext cx="4079054" cy="707886"/>
          </a:xfrm>
          <a:prstGeom prst="rect">
            <a:avLst/>
          </a:prstGeom>
          <a:noFill/>
        </p:spPr>
        <p:txBody>
          <a:bodyPr wrap="square" rtlCol="0">
            <a:spAutoFit/>
          </a:bodyPr>
          <a:lstStyle/>
          <a:p>
            <a:r>
              <a:rPr lang="en-US" sz="2000" dirty="0" smtClean="0"/>
              <a:t>Is Jack right? Can “any words” put together be a poem?</a:t>
            </a:r>
            <a:endParaRPr lang="en-US" sz="2000" dirty="0"/>
          </a:p>
        </p:txBody>
      </p:sp>
      <p:sp>
        <p:nvSpPr>
          <p:cNvPr id="9" name="TextBox 8"/>
          <p:cNvSpPr txBox="1"/>
          <p:nvPr/>
        </p:nvSpPr>
        <p:spPr>
          <a:xfrm>
            <a:off x="5126625" y="4776356"/>
            <a:ext cx="4476390" cy="1200329"/>
          </a:xfrm>
          <a:prstGeom prst="rect">
            <a:avLst/>
          </a:prstGeom>
          <a:noFill/>
        </p:spPr>
        <p:txBody>
          <a:bodyPr wrap="square" rtlCol="0">
            <a:spAutoFit/>
          </a:bodyPr>
          <a:lstStyle/>
          <a:p>
            <a:r>
              <a:rPr lang="en-US" sz="2400" dirty="0" smtClean="0"/>
              <a:t>What did you think about </a:t>
            </a:r>
            <a:r>
              <a:rPr lang="en-US" sz="2400" u="sng" dirty="0" smtClean="0"/>
              <a:t>The Red Wheelbarrow</a:t>
            </a:r>
            <a:r>
              <a:rPr lang="en-US" sz="2400" dirty="0" smtClean="0"/>
              <a:t> poem by William Carlos?</a:t>
            </a:r>
            <a:endParaRPr lang="en-US" sz="2400" dirty="0"/>
          </a:p>
        </p:txBody>
      </p:sp>
      <p:pic>
        <p:nvPicPr>
          <p:cNvPr id="1026" name="Picture 2" descr="http://karissamorton.files.wordpress.com/2013/04/chickensandwheelbarrow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778493">
            <a:off x="8529052" y="688505"/>
            <a:ext cx="3370866" cy="2528150"/>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a:xfrm rot="21077603">
            <a:off x="5663808" y="2089979"/>
            <a:ext cx="2013342" cy="484632"/>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0001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1936" y="0"/>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3-5 </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5" name="TextBox 4"/>
          <p:cNvSpPr txBox="1"/>
          <p:nvPr/>
        </p:nvSpPr>
        <p:spPr>
          <a:xfrm>
            <a:off x="657046" y="1144408"/>
            <a:ext cx="3416060" cy="523220"/>
          </a:xfrm>
          <a:prstGeom prst="rect">
            <a:avLst/>
          </a:prstGeom>
          <a:noFill/>
        </p:spPr>
        <p:txBody>
          <a:bodyPr wrap="square" rtlCol="0">
            <a:spAutoFit/>
          </a:bodyPr>
          <a:lstStyle/>
          <a:p>
            <a:r>
              <a:rPr lang="en-US" sz="2800" dirty="0" smtClean="0"/>
              <a:t>October 4</a:t>
            </a:r>
            <a:endParaRPr lang="en-US" sz="2800" dirty="0"/>
          </a:p>
        </p:txBody>
      </p:sp>
      <p:sp>
        <p:nvSpPr>
          <p:cNvPr id="6" name="TextBox 5"/>
          <p:cNvSpPr txBox="1"/>
          <p:nvPr/>
        </p:nvSpPr>
        <p:spPr>
          <a:xfrm>
            <a:off x="194813" y="1729183"/>
            <a:ext cx="6090249" cy="4893647"/>
          </a:xfrm>
          <a:prstGeom prst="rect">
            <a:avLst/>
          </a:prstGeom>
          <a:noFill/>
        </p:spPr>
        <p:txBody>
          <a:bodyPr wrap="square" rtlCol="0">
            <a:spAutoFit/>
          </a:bodyPr>
          <a:lstStyle/>
          <a:p>
            <a:r>
              <a:rPr lang="en-US" sz="2400" dirty="0" smtClean="0"/>
              <a:t>Do you promise </a:t>
            </a:r>
          </a:p>
          <a:p>
            <a:r>
              <a:rPr lang="en-US" sz="2400" dirty="0" smtClean="0"/>
              <a:t>Not to read it </a:t>
            </a:r>
          </a:p>
          <a:p>
            <a:r>
              <a:rPr lang="en-US" sz="2400" dirty="0" smtClean="0"/>
              <a:t>Out loud?</a:t>
            </a:r>
          </a:p>
          <a:p>
            <a:r>
              <a:rPr lang="en-US" sz="2400" dirty="0" smtClean="0"/>
              <a:t>Do you promise not to put it on the board?</a:t>
            </a:r>
          </a:p>
          <a:p>
            <a:endParaRPr lang="en-US" sz="2400" dirty="0"/>
          </a:p>
          <a:p>
            <a:r>
              <a:rPr lang="en-US" sz="2400" dirty="0" smtClean="0"/>
              <a:t>Okay, here it is,</a:t>
            </a:r>
          </a:p>
          <a:p>
            <a:r>
              <a:rPr lang="en-US" sz="2400" dirty="0" smtClean="0"/>
              <a:t>But I don’t like it. </a:t>
            </a:r>
          </a:p>
          <a:p>
            <a:endParaRPr lang="en-US" sz="2400" dirty="0"/>
          </a:p>
          <a:p>
            <a:r>
              <a:rPr lang="en-US" sz="2400" i="1" dirty="0" smtClean="0"/>
              <a:t>So much depends</a:t>
            </a:r>
          </a:p>
          <a:p>
            <a:r>
              <a:rPr lang="en-US" sz="2400" i="1" dirty="0" smtClean="0"/>
              <a:t>Upon </a:t>
            </a:r>
          </a:p>
          <a:p>
            <a:r>
              <a:rPr lang="en-US" sz="2400" i="1" dirty="0" smtClean="0"/>
              <a:t>Blue car </a:t>
            </a:r>
          </a:p>
          <a:p>
            <a:r>
              <a:rPr lang="en-US" sz="2400" i="1" dirty="0" smtClean="0"/>
              <a:t>Splattered with mud </a:t>
            </a:r>
            <a:br>
              <a:rPr lang="en-US" sz="2400" i="1" dirty="0" smtClean="0"/>
            </a:br>
            <a:r>
              <a:rPr lang="en-US" sz="2400" i="1" dirty="0" smtClean="0"/>
              <a:t>Speeding down the road. </a:t>
            </a:r>
          </a:p>
        </p:txBody>
      </p:sp>
      <p:sp>
        <p:nvSpPr>
          <p:cNvPr id="3" name="TextBox 2"/>
          <p:cNvSpPr txBox="1"/>
          <p:nvPr/>
        </p:nvSpPr>
        <p:spPr>
          <a:xfrm>
            <a:off x="7668883" y="1406018"/>
            <a:ext cx="4607944" cy="4862870"/>
          </a:xfrm>
          <a:prstGeom prst="rect">
            <a:avLst/>
          </a:prstGeom>
          <a:noFill/>
        </p:spPr>
        <p:txBody>
          <a:bodyPr wrap="square" rtlCol="0">
            <a:spAutoFit/>
          </a:bodyPr>
          <a:lstStyle/>
          <a:p>
            <a:r>
              <a:rPr lang="en-US" sz="2800" dirty="0" smtClean="0"/>
              <a:t>October 10 </a:t>
            </a:r>
          </a:p>
          <a:p>
            <a:endParaRPr lang="en-US" dirty="0"/>
          </a:p>
          <a:p>
            <a:r>
              <a:rPr lang="en-US" sz="2400" dirty="0" smtClean="0"/>
              <a:t>What do you mean – </a:t>
            </a:r>
          </a:p>
          <a:p>
            <a:r>
              <a:rPr lang="en-US" sz="2400" dirty="0" smtClean="0"/>
              <a:t/>
            </a:r>
            <a:br>
              <a:rPr lang="en-US" sz="2400" dirty="0" smtClean="0"/>
            </a:br>
            <a:r>
              <a:rPr lang="en-US" sz="2400" b="1" i="1" dirty="0" smtClean="0"/>
              <a:t>Why does so much depend </a:t>
            </a:r>
          </a:p>
          <a:p>
            <a:r>
              <a:rPr lang="en-US" sz="2400" b="1" i="1" dirty="0" smtClean="0"/>
              <a:t>Upon </a:t>
            </a:r>
          </a:p>
          <a:p>
            <a:r>
              <a:rPr lang="en-US" sz="2400" b="1" i="1" dirty="0" smtClean="0"/>
              <a:t>A blue car?</a:t>
            </a:r>
          </a:p>
          <a:p>
            <a:endParaRPr lang="en-US" sz="2400" dirty="0"/>
          </a:p>
          <a:p>
            <a:r>
              <a:rPr lang="en-US" sz="2400" dirty="0" smtClean="0"/>
              <a:t>You didn’t say before</a:t>
            </a:r>
          </a:p>
          <a:p>
            <a:r>
              <a:rPr lang="en-US" sz="2400" dirty="0" smtClean="0"/>
              <a:t>That I had to tell why.</a:t>
            </a:r>
          </a:p>
          <a:p>
            <a:endParaRPr lang="en-US" sz="2400" dirty="0"/>
          </a:p>
          <a:p>
            <a:r>
              <a:rPr lang="en-US" sz="2400" dirty="0" smtClean="0"/>
              <a:t>The wheelbarrow guy </a:t>
            </a:r>
          </a:p>
          <a:p>
            <a:r>
              <a:rPr lang="en-US" sz="2400" dirty="0" smtClean="0"/>
              <a:t>Didn’t tell why.</a:t>
            </a:r>
            <a:endParaRPr lang="en-US" sz="2400" dirty="0"/>
          </a:p>
        </p:txBody>
      </p:sp>
      <p:cxnSp>
        <p:nvCxnSpPr>
          <p:cNvPr id="11" name="Straight Connector 10"/>
          <p:cNvCxnSpPr/>
          <p:nvPr/>
        </p:nvCxnSpPr>
        <p:spPr>
          <a:xfrm>
            <a:off x="6285062" y="1325563"/>
            <a:ext cx="0" cy="542029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8331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1936" y="0"/>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a:t>
            </a:r>
            <a:r>
              <a:rPr lang="en-US" sz="6700" b="1" u="sng" dirty="0" err="1" smtClean="0">
                <a:latin typeface="Bradley Hand ITC" panose="03070402050302030203" pitchFamily="66" charset="0"/>
              </a:rPr>
              <a:t>DoG</a:t>
            </a:r>
            <a:r>
              <a:rPr lang="en-US" sz="6700" b="1" u="sng" dirty="0" smtClean="0">
                <a:latin typeface="Bradley Hand ITC" panose="03070402050302030203" pitchFamily="66" charset="0"/>
              </a:rPr>
              <a:t>: 16 Word Poem</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2" name="TextBox 1"/>
          <p:cNvSpPr txBox="1"/>
          <p:nvPr/>
        </p:nvSpPr>
        <p:spPr>
          <a:xfrm>
            <a:off x="336430" y="1164134"/>
            <a:ext cx="3821502" cy="5693866"/>
          </a:xfrm>
          <a:prstGeom prst="rect">
            <a:avLst/>
          </a:prstGeom>
          <a:noFill/>
        </p:spPr>
        <p:txBody>
          <a:bodyPr wrap="square" rtlCol="0">
            <a:spAutoFit/>
          </a:bodyPr>
          <a:lstStyle/>
          <a:p>
            <a:r>
              <a:rPr lang="en-US" sz="2800" dirty="0" smtClean="0"/>
              <a:t>On the first page of your poetry response book, please write a 16 word poem. </a:t>
            </a:r>
          </a:p>
          <a:p>
            <a:endParaRPr lang="en-US" sz="2800" dirty="0"/>
          </a:p>
          <a:p>
            <a:r>
              <a:rPr lang="en-US" sz="2800" dirty="0" smtClean="0"/>
              <a:t>Your poem must be 8 lines long with 16 words total. </a:t>
            </a:r>
          </a:p>
          <a:p>
            <a:endParaRPr lang="en-US" sz="2800" dirty="0"/>
          </a:p>
          <a:p>
            <a:r>
              <a:rPr lang="en-US" sz="2800" dirty="0" smtClean="0"/>
              <a:t>Your poem must start with</a:t>
            </a:r>
          </a:p>
          <a:p>
            <a:r>
              <a:rPr lang="en-US" sz="2800" dirty="0" smtClean="0"/>
              <a:t>“</a:t>
            </a:r>
            <a:r>
              <a:rPr lang="en-US" sz="2800" u="sng" dirty="0" smtClean="0"/>
              <a:t>SO MUCH DEPENDS UPON</a:t>
            </a:r>
            <a:r>
              <a:rPr lang="en-US" sz="2800" dirty="0" smtClean="0"/>
              <a:t>…” </a:t>
            </a:r>
            <a:endParaRPr lang="en-US" sz="2800" dirty="0"/>
          </a:p>
        </p:txBody>
      </p:sp>
      <p:sp>
        <p:nvSpPr>
          <p:cNvPr id="3" name="Rectangle 2"/>
          <p:cNvSpPr/>
          <p:nvPr/>
        </p:nvSpPr>
        <p:spPr>
          <a:xfrm>
            <a:off x="6172976" y="1126479"/>
            <a:ext cx="5631202" cy="923330"/>
          </a:xfrm>
          <a:prstGeom prst="rect">
            <a:avLst/>
          </a:prstGeom>
          <a:solidFill>
            <a:schemeClr val="bg1"/>
          </a:solidFill>
        </p:spPr>
        <p:txBody>
          <a:bodyPr wrap="squar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Check this out!!</a:t>
            </a:r>
            <a:endParaRPr lang="en-US" sz="5400" b="1" dirty="0">
              <a:ln w="22225">
                <a:solidFill>
                  <a:schemeClr val="accent2"/>
                </a:solidFill>
                <a:prstDash val="solid"/>
              </a:ln>
              <a:solidFill>
                <a:schemeClr val="accent2">
                  <a:lumMod val="40000"/>
                  <a:lumOff val="60000"/>
                </a:schemeClr>
              </a:solidFill>
            </a:endParaRPr>
          </a:p>
        </p:txBody>
      </p:sp>
      <p:pic>
        <p:nvPicPr>
          <p:cNvPr id="10" name="Picture 9"/>
          <p:cNvPicPr>
            <a:picLocks noChangeAspect="1"/>
          </p:cNvPicPr>
          <p:nvPr/>
        </p:nvPicPr>
        <p:blipFill>
          <a:blip r:embed="rId2"/>
          <a:stretch>
            <a:fillRect/>
          </a:stretch>
        </p:blipFill>
        <p:spPr>
          <a:xfrm rot="1066723">
            <a:off x="4279119" y="2685515"/>
            <a:ext cx="3787715" cy="2812536"/>
          </a:xfrm>
          <a:prstGeom prst="rect">
            <a:avLst/>
          </a:prstGeom>
        </p:spPr>
      </p:pic>
      <p:sp>
        <p:nvSpPr>
          <p:cNvPr id="11" name="TextBox 10"/>
          <p:cNvSpPr txBox="1"/>
          <p:nvPr/>
        </p:nvSpPr>
        <p:spPr>
          <a:xfrm>
            <a:off x="8498573" y="2002802"/>
            <a:ext cx="2691442" cy="5232202"/>
          </a:xfrm>
          <a:prstGeom prst="rect">
            <a:avLst/>
          </a:prstGeom>
          <a:noFill/>
        </p:spPr>
        <p:txBody>
          <a:bodyPr wrap="square" rtlCol="0">
            <a:spAutoFit/>
          </a:bodyPr>
          <a:lstStyle/>
          <a:p>
            <a:r>
              <a:rPr lang="en-US" sz="2800" u="sng" dirty="0" smtClean="0"/>
              <a:t>A Snow Day</a:t>
            </a:r>
          </a:p>
          <a:p>
            <a:r>
              <a:rPr lang="en-US" sz="2800" dirty="0" smtClean="0"/>
              <a:t>By: Mrs. Ritchie</a:t>
            </a:r>
          </a:p>
          <a:p>
            <a:endParaRPr lang="en-US" u="sng" dirty="0"/>
          </a:p>
          <a:p>
            <a:r>
              <a:rPr lang="en-US" sz="2000" dirty="0" smtClean="0"/>
              <a:t>So much depends </a:t>
            </a:r>
          </a:p>
          <a:p>
            <a:r>
              <a:rPr lang="en-US" sz="2000" dirty="0" smtClean="0"/>
              <a:t>upon </a:t>
            </a:r>
          </a:p>
          <a:p>
            <a:endParaRPr lang="en-US" sz="2000" u="sng" dirty="0"/>
          </a:p>
          <a:p>
            <a:r>
              <a:rPr lang="en-US" sz="2000" dirty="0" smtClean="0"/>
              <a:t>A Fun</a:t>
            </a:r>
          </a:p>
          <a:p>
            <a:r>
              <a:rPr lang="en-US" sz="2000" dirty="0" smtClean="0"/>
              <a:t>Snow day</a:t>
            </a:r>
          </a:p>
          <a:p>
            <a:endParaRPr lang="en-US" sz="2000" dirty="0"/>
          </a:p>
          <a:p>
            <a:r>
              <a:rPr lang="en-US" sz="2000" dirty="0" smtClean="0"/>
              <a:t>Mountains of Climbing</a:t>
            </a:r>
          </a:p>
          <a:p>
            <a:r>
              <a:rPr lang="en-US" sz="2000" dirty="0" smtClean="0"/>
              <a:t>Snow</a:t>
            </a:r>
          </a:p>
          <a:p>
            <a:endParaRPr lang="en-US" sz="2000" dirty="0"/>
          </a:p>
          <a:p>
            <a:r>
              <a:rPr lang="en-US" sz="2000" dirty="0" smtClean="0"/>
              <a:t>Beside the Burrowed </a:t>
            </a:r>
            <a:br>
              <a:rPr lang="en-US" sz="2000" dirty="0" smtClean="0"/>
            </a:br>
            <a:r>
              <a:rPr lang="en-US" sz="2000" dirty="0" smtClean="0"/>
              <a:t>Buses  </a:t>
            </a:r>
          </a:p>
          <a:p>
            <a:endParaRPr lang="en-US" sz="2000" dirty="0"/>
          </a:p>
          <a:p>
            <a:endParaRPr lang="en-US" sz="2000" dirty="0"/>
          </a:p>
        </p:txBody>
      </p:sp>
      <p:sp>
        <p:nvSpPr>
          <p:cNvPr id="12" name="Down Arrow 11"/>
          <p:cNvSpPr/>
          <p:nvPr/>
        </p:nvSpPr>
        <p:spPr>
          <a:xfrm rot="18015274">
            <a:off x="7102446" y="2131717"/>
            <a:ext cx="770626" cy="1043835"/>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112404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1936" y="0"/>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6-7</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5" name="TextBox 4"/>
          <p:cNvSpPr txBox="1"/>
          <p:nvPr/>
        </p:nvSpPr>
        <p:spPr>
          <a:xfrm>
            <a:off x="3597755" y="1325563"/>
            <a:ext cx="3416060" cy="646331"/>
          </a:xfrm>
          <a:prstGeom prst="rect">
            <a:avLst/>
          </a:prstGeom>
          <a:noFill/>
        </p:spPr>
        <p:txBody>
          <a:bodyPr wrap="square" rtlCol="0">
            <a:spAutoFit/>
          </a:bodyPr>
          <a:lstStyle/>
          <a:p>
            <a:r>
              <a:rPr lang="en-US" sz="3600" b="1" dirty="0" smtClean="0"/>
              <a:t>October 17</a:t>
            </a:r>
            <a:endParaRPr lang="en-US" sz="3600" b="1" dirty="0"/>
          </a:p>
        </p:txBody>
      </p:sp>
      <p:sp>
        <p:nvSpPr>
          <p:cNvPr id="6" name="TextBox 5"/>
          <p:cNvSpPr txBox="1"/>
          <p:nvPr/>
        </p:nvSpPr>
        <p:spPr>
          <a:xfrm>
            <a:off x="194814" y="1729183"/>
            <a:ext cx="4282296" cy="4893647"/>
          </a:xfrm>
          <a:prstGeom prst="rect">
            <a:avLst/>
          </a:prstGeom>
          <a:noFill/>
        </p:spPr>
        <p:txBody>
          <a:bodyPr wrap="square" rtlCol="0">
            <a:spAutoFit/>
          </a:bodyPr>
          <a:lstStyle/>
          <a:p>
            <a:r>
              <a:rPr lang="en-US" sz="2400" dirty="0" smtClean="0"/>
              <a:t>What was up with </a:t>
            </a:r>
          </a:p>
          <a:p>
            <a:r>
              <a:rPr lang="en-US" sz="2400" dirty="0" smtClean="0"/>
              <a:t>the </a:t>
            </a:r>
            <a:r>
              <a:rPr lang="en-US" sz="2400" dirty="0" smtClean="0">
                <a:hlinkClick r:id="rId2"/>
              </a:rPr>
              <a:t>snowy woods</a:t>
            </a:r>
            <a:r>
              <a:rPr lang="en-US" sz="2400" dirty="0" smtClean="0"/>
              <a:t> poem </a:t>
            </a:r>
          </a:p>
          <a:p>
            <a:r>
              <a:rPr lang="en-US" sz="2400" dirty="0" smtClean="0"/>
              <a:t>you read today?</a:t>
            </a:r>
          </a:p>
          <a:p>
            <a:endParaRPr lang="en-US" sz="2400" dirty="0"/>
          </a:p>
          <a:p>
            <a:r>
              <a:rPr lang="en-US" sz="2400" dirty="0" smtClean="0"/>
              <a:t>Why doesn’t the person just</a:t>
            </a:r>
          </a:p>
          <a:p>
            <a:r>
              <a:rPr lang="en-US" sz="2400" dirty="0" smtClean="0"/>
              <a:t> keep going if he’s got</a:t>
            </a:r>
          </a:p>
          <a:p>
            <a:r>
              <a:rPr lang="en-US" sz="2400" dirty="0" smtClean="0"/>
              <a:t>So many miles to go </a:t>
            </a:r>
            <a:br>
              <a:rPr lang="en-US" sz="2400" dirty="0" smtClean="0"/>
            </a:br>
            <a:r>
              <a:rPr lang="en-US" sz="2400" dirty="0" smtClean="0"/>
              <a:t>before he </a:t>
            </a:r>
            <a:r>
              <a:rPr lang="en-US" sz="2400" dirty="0" smtClean="0">
                <a:hlinkClick r:id="rId3"/>
              </a:rPr>
              <a:t>sleeps</a:t>
            </a:r>
            <a:r>
              <a:rPr lang="en-US" sz="2400" dirty="0" smtClean="0"/>
              <a:t>?</a:t>
            </a:r>
          </a:p>
          <a:p>
            <a:endParaRPr lang="en-US" sz="2400" dirty="0"/>
          </a:p>
          <a:p>
            <a:r>
              <a:rPr lang="en-US" sz="2400" dirty="0" smtClean="0"/>
              <a:t>And why do I have to tell more</a:t>
            </a:r>
          </a:p>
          <a:p>
            <a:r>
              <a:rPr lang="en-US" sz="2400" dirty="0" smtClean="0"/>
              <a:t>About the blue car</a:t>
            </a:r>
          </a:p>
          <a:p>
            <a:r>
              <a:rPr lang="en-US" sz="2400" dirty="0" smtClean="0"/>
              <a:t>Splattered with mud </a:t>
            </a:r>
          </a:p>
          <a:p>
            <a:r>
              <a:rPr lang="en-US" sz="2400" dirty="0" smtClean="0"/>
              <a:t>Speeding down the road?</a:t>
            </a:r>
          </a:p>
        </p:txBody>
      </p:sp>
      <p:sp>
        <p:nvSpPr>
          <p:cNvPr id="8" name="TextBox 7"/>
          <p:cNvSpPr txBox="1"/>
          <p:nvPr/>
        </p:nvSpPr>
        <p:spPr>
          <a:xfrm>
            <a:off x="6609811" y="1289051"/>
            <a:ext cx="3724814" cy="2308324"/>
          </a:xfrm>
          <a:prstGeom prst="rect">
            <a:avLst/>
          </a:prstGeom>
          <a:noFill/>
        </p:spPr>
        <p:txBody>
          <a:bodyPr wrap="square" rtlCol="0">
            <a:spAutoFit/>
          </a:bodyPr>
          <a:lstStyle/>
          <a:p>
            <a:r>
              <a:rPr lang="en-US" sz="2400" dirty="0" smtClean="0"/>
              <a:t>I don’t want to </a:t>
            </a:r>
          </a:p>
          <a:p>
            <a:r>
              <a:rPr lang="en-US" sz="2400" dirty="0" smtClean="0"/>
              <a:t>Write about that blue car</a:t>
            </a:r>
          </a:p>
          <a:p>
            <a:r>
              <a:rPr lang="en-US" sz="2400" dirty="0" smtClean="0"/>
              <a:t>That had miles to go</a:t>
            </a:r>
          </a:p>
          <a:p>
            <a:r>
              <a:rPr lang="en-US" sz="2400" dirty="0" smtClean="0"/>
              <a:t> before it slept.</a:t>
            </a:r>
            <a:br>
              <a:rPr lang="en-US" sz="2400" dirty="0" smtClean="0"/>
            </a:br>
            <a:r>
              <a:rPr lang="en-US" sz="2400" dirty="0" smtClean="0"/>
              <a:t>so many miles</a:t>
            </a:r>
            <a:r>
              <a:rPr lang="en-US" sz="2400" dirty="0"/>
              <a:t> </a:t>
            </a:r>
            <a:r>
              <a:rPr lang="en-US" sz="2400" dirty="0" smtClean="0"/>
              <a:t>to go </a:t>
            </a:r>
            <a:br>
              <a:rPr lang="en-US" sz="2400" dirty="0" smtClean="0"/>
            </a:br>
            <a:r>
              <a:rPr lang="en-US" sz="2400" dirty="0" smtClean="0"/>
              <a:t>in such a hurry. </a:t>
            </a:r>
          </a:p>
        </p:txBody>
      </p:sp>
      <p:pic>
        <p:nvPicPr>
          <p:cNvPr id="3" name="Picture 2"/>
          <p:cNvPicPr>
            <a:picLocks noChangeAspect="1"/>
          </p:cNvPicPr>
          <p:nvPr/>
        </p:nvPicPr>
        <p:blipFill>
          <a:blip r:embed="rId4"/>
          <a:stretch>
            <a:fillRect/>
          </a:stretch>
        </p:blipFill>
        <p:spPr>
          <a:xfrm>
            <a:off x="5787426" y="3703417"/>
            <a:ext cx="4616390" cy="2919413"/>
          </a:xfrm>
          <a:prstGeom prst="rect">
            <a:avLst/>
          </a:prstGeom>
        </p:spPr>
      </p:pic>
    </p:spTree>
    <p:extLst>
      <p:ext uri="{BB962C8B-B14F-4D97-AF65-F5344CB8AC3E}">
        <p14:creationId xmlns:p14="http://schemas.microsoft.com/office/powerpoint/2010/main" val="2723302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1936" y="0"/>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a:t>
            </a:r>
            <a:r>
              <a:rPr lang="en-US" sz="6700" b="1" u="sng" dirty="0" err="1" smtClean="0">
                <a:latin typeface="Bradley Hand ITC" panose="03070402050302030203" pitchFamily="66" charset="0"/>
              </a:rPr>
              <a:t>DoG</a:t>
            </a:r>
            <a:r>
              <a:rPr lang="en-US" sz="6700" b="1" u="sng" dirty="0" smtClean="0">
                <a:latin typeface="Bradley Hand ITC" panose="03070402050302030203" pitchFamily="66" charset="0"/>
              </a:rPr>
              <a:t>: </a:t>
            </a:r>
            <a:r>
              <a:rPr lang="en-US" sz="6700" b="1" u="sng" dirty="0" smtClean="0">
                <a:latin typeface="Bradley Hand ITC" panose="03070402050302030203" pitchFamily="66" charset="0"/>
              </a:rPr>
              <a:t>Snow </a:t>
            </a:r>
            <a:r>
              <a:rPr lang="en-US" sz="6700" b="1" u="sng" dirty="0" smtClean="0">
                <a:latin typeface="Bradley Hand ITC" panose="03070402050302030203" pitchFamily="66" charset="0"/>
              </a:rPr>
              <a:t>Poem</a:t>
            </a:r>
            <a:r>
              <a:rPr lang="en-US" b="1" dirty="0">
                <a:latin typeface="Bradley Hand ITC" panose="03070402050302030203" pitchFamily="66" charset="0"/>
              </a:rPr>
              <a:t/>
            </a:r>
            <a:br>
              <a:rPr lang="en-US" b="1" dirty="0">
                <a:latin typeface="Bradley Hand ITC" panose="03070402050302030203" pitchFamily="66" charset="0"/>
              </a:rPr>
            </a:br>
            <a:endParaRPr lang="en-US" dirty="0"/>
          </a:p>
        </p:txBody>
      </p:sp>
      <p:sp>
        <p:nvSpPr>
          <p:cNvPr id="2" name="TextBox 1"/>
          <p:cNvSpPr txBox="1"/>
          <p:nvPr/>
        </p:nvSpPr>
        <p:spPr>
          <a:xfrm>
            <a:off x="336429" y="1164134"/>
            <a:ext cx="6140515" cy="1384995"/>
          </a:xfrm>
          <a:prstGeom prst="rect">
            <a:avLst/>
          </a:prstGeom>
          <a:noFill/>
        </p:spPr>
        <p:txBody>
          <a:bodyPr wrap="square" rtlCol="0">
            <a:spAutoFit/>
          </a:bodyPr>
          <a:lstStyle/>
          <a:p>
            <a:r>
              <a:rPr lang="en-US" sz="2800" dirty="0" smtClean="0"/>
              <a:t>On the second page of your poetry response book, please write a </a:t>
            </a:r>
            <a:r>
              <a:rPr lang="en-US" sz="2800" b="1" dirty="0" err="1" smtClean="0"/>
              <a:t>cinquain</a:t>
            </a:r>
            <a:r>
              <a:rPr lang="en-US" sz="2800" dirty="0" smtClean="0"/>
              <a:t> about winter.  </a:t>
            </a:r>
          </a:p>
        </p:txBody>
      </p:sp>
      <p:sp>
        <p:nvSpPr>
          <p:cNvPr id="3" name="Rectangle 2"/>
          <p:cNvSpPr/>
          <p:nvPr/>
        </p:nvSpPr>
        <p:spPr>
          <a:xfrm>
            <a:off x="6560798" y="1164134"/>
            <a:ext cx="5631202" cy="923330"/>
          </a:xfrm>
          <a:prstGeom prst="rect">
            <a:avLst/>
          </a:prstGeom>
          <a:solidFill>
            <a:schemeClr val="bg1"/>
          </a:solidFill>
        </p:spPr>
        <p:txBody>
          <a:bodyPr wrap="squar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Check this out!!</a:t>
            </a:r>
            <a:endParaRPr lang="en-US" sz="5400" b="1" dirty="0">
              <a:ln w="22225">
                <a:solidFill>
                  <a:schemeClr val="accent2"/>
                </a:solidFill>
                <a:prstDash val="solid"/>
              </a:ln>
              <a:solidFill>
                <a:schemeClr val="accent2">
                  <a:lumMod val="40000"/>
                  <a:lumOff val="60000"/>
                </a:schemeClr>
              </a:solidFill>
            </a:endParaRPr>
          </a:p>
        </p:txBody>
      </p:sp>
      <p:sp>
        <p:nvSpPr>
          <p:cNvPr id="11" name="TextBox 10"/>
          <p:cNvSpPr txBox="1"/>
          <p:nvPr/>
        </p:nvSpPr>
        <p:spPr>
          <a:xfrm>
            <a:off x="7211028" y="2002802"/>
            <a:ext cx="4838218" cy="4616648"/>
          </a:xfrm>
          <a:prstGeom prst="rect">
            <a:avLst/>
          </a:prstGeom>
          <a:noFill/>
        </p:spPr>
        <p:txBody>
          <a:bodyPr wrap="square" rtlCol="0">
            <a:spAutoFit/>
          </a:bodyPr>
          <a:lstStyle/>
          <a:p>
            <a:r>
              <a:rPr lang="en-US" sz="2800" u="sng" dirty="0" smtClean="0"/>
              <a:t>Winter Wind </a:t>
            </a:r>
            <a:r>
              <a:rPr lang="en-US" sz="2800" dirty="0" smtClean="0"/>
              <a:t/>
            </a:r>
            <a:br>
              <a:rPr lang="en-US" sz="2800" dirty="0" smtClean="0"/>
            </a:br>
            <a:r>
              <a:rPr lang="en-US" sz="2800" dirty="0" smtClean="0"/>
              <a:t>By: Mrs. Ritchie</a:t>
            </a:r>
          </a:p>
          <a:p>
            <a:endParaRPr lang="en-US" u="sng" dirty="0"/>
          </a:p>
          <a:p>
            <a:r>
              <a:rPr lang="en-US" sz="3600" dirty="0" smtClean="0"/>
              <a:t>Winter </a:t>
            </a:r>
            <a:br>
              <a:rPr lang="en-US" sz="3600" dirty="0" smtClean="0"/>
            </a:br>
            <a:r>
              <a:rPr lang="en-US" sz="3600" dirty="0" smtClean="0"/>
              <a:t>Artic, Bitter</a:t>
            </a:r>
          </a:p>
          <a:p>
            <a:r>
              <a:rPr lang="en-US" sz="3600" dirty="0" smtClean="0"/>
              <a:t>Blowing, Stabbing, Icing </a:t>
            </a:r>
          </a:p>
          <a:p>
            <a:r>
              <a:rPr lang="en-US" sz="3600" dirty="0" smtClean="0"/>
              <a:t>I wear a scarf</a:t>
            </a:r>
            <a:br>
              <a:rPr lang="en-US" sz="3600" dirty="0" smtClean="0"/>
            </a:br>
            <a:r>
              <a:rPr lang="en-US" sz="3600" dirty="0" smtClean="0"/>
              <a:t>Wind </a:t>
            </a:r>
          </a:p>
          <a:p>
            <a:endParaRPr lang="en-US" sz="2000" dirty="0"/>
          </a:p>
          <a:p>
            <a:endParaRPr lang="en-US" sz="2000" dirty="0"/>
          </a:p>
        </p:txBody>
      </p:sp>
      <p:sp>
        <p:nvSpPr>
          <p:cNvPr id="12" name="Down Arrow 11"/>
          <p:cNvSpPr/>
          <p:nvPr/>
        </p:nvSpPr>
        <p:spPr>
          <a:xfrm rot="18015274">
            <a:off x="6398713" y="2076681"/>
            <a:ext cx="770626" cy="1043835"/>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5" name="TextBox 4"/>
          <p:cNvSpPr txBox="1"/>
          <p:nvPr/>
        </p:nvSpPr>
        <p:spPr>
          <a:xfrm>
            <a:off x="1347088" y="2549129"/>
            <a:ext cx="3541853" cy="4062651"/>
          </a:xfrm>
          <a:prstGeom prst="rect">
            <a:avLst/>
          </a:prstGeom>
          <a:noFill/>
        </p:spPr>
        <p:txBody>
          <a:bodyPr wrap="square" rtlCol="0">
            <a:spAutoFit/>
          </a:bodyPr>
          <a:lstStyle/>
          <a:p>
            <a:r>
              <a:rPr lang="en-US" sz="2000" b="1" dirty="0" smtClean="0"/>
              <a:t>The first line is one word. </a:t>
            </a:r>
            <a:br>
              <a:rPr lang="en-US" sz="2000" b="1" dirty="0" smtClean="0"/>
            </a:br>
            <a:endParaRPr lang="en-US" sz="2000" b="1" dirty="0" smtClean="0"/>
          </a:p>
          <a:p>
            <a:r>
              <a:rPr lang="en-US" sz="2000" b="1" dirty="0" smtClean="0"/>
              <a:t>The second line contains two adjectives.</a:t>
            </a:r>
            <a:br>
              <a:rPr lang="en-US" sz="2000" b="1" dirty="0" smtClean="0"/>
            </a:br>
            <a:r>
              <a:rPr lang="en-US" sz="2000" b="1" dirty="0" smtClean="0"/>
              <a:t> </a:t>
            </a:r>
          </a:p>
          <a:p>
            <a:r>
              <a:rPr lang="en-US" sz="2000" b="1" dirty="0" smtClean="0"/>
              <a:t>The third line has three words ending in “</a:t>
            </a:r>
            <a:r>
              <a:rPr lang="en-US" sz="2000" b="1" dirty="0" err="1" smtClean="0"/>
              <a:t>ing</a:t>
            </a:r>
            <a:r>
              <a:rPr lang="en-US" sz="2000" b="1" dirty="0" smtClean="0"/>
              <a:t>.”</a:t>
            </a:r>
            <a:br>
              <a:rPr lang="en-US" sz="2000" b="1" dirty="0" smtClean="0"/>
            </a:br>
            <a:endParaRPr lang="en-US" sz="2000" b="1" dirty="0" smtClean="0"/>
          </a:p>
          <a:p>
            <a:r>
              <a:rPr lang="en-US" sz="2000" b="1" dirty="0" smtClean="0"/>
              <a:t>The fourth line has four or more words that make a complete sentence. </a:t>
            </a:r>
            <a:br>
              <a:rPr lang="en-US" sz="2000" b="1" dirty="0" smtClean="0"/>
            </a:br>
            <a:endParaRPr lang="en-US" sz="2000" b="1" dirty="0" smtClean="0"/>
          </a:p>
          <a:p>
            <a:r>
              <a:rPr lang="en-US" sz="2000" b="1" dirty="0" smtClean="0"/>
              <a:t>The fifth line is one word.</a:t>
            </a:r>
            <a:endParaRPr lang="en-US" sz="2000" b="1" dirty="0"/>
          </a:p>
        </p:txBody>
      </p:sp>
    </p:spTree>
    <p:extLst>
      <p:ext uri="{BB962C8B-B14F-4D97-AF65-F5344CB8AC3E}">
        <p14:creationId xmlns:p14="http://schemas.microsoft.com/office/powerpoint/2010/main" val="4039889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90036" y="-22691"/>
            <a:ext cx="10515600" cy="1325563"/>
          </a:xfrm>
        </p:spPr>
        <p:txBody>
          <a:bodyPr>
            <a:normAutofit fontScale="90000"/>
          </a:bodyPr>
          <a:lstStyle/>
          <a:p>
            <a:r>
              <a:rPr lang="en-US" sz="6700" b="1" dirty="0" smtClean="0">
                <a:latin typeface="Bradley Hand ITC" panose="03070402050302030203" pitchFamily="66" charset="0"/>
              </a:rPr>
              <a:t/>
            </a:r>
            <a:br>
              <a:rPr lang="en-US" sz="6700" b="1" dirty="0" smtClean="0">
                <a:latin typeface="Bradley Hand ITC" panose="03070402050302030203" pitchFamily="66" charset="0"/>
              </a:rPr>
            </a:br>
            <a:r>
              <a:rPr lang="en-US" sz="6700" b="1" u="sng" dirty="0" smtClean="0">
                <a:latin typeface="Bradley Hand ITC" panose="03070402050302030203" pitchFamily="66" charset="0"/>
              </a:rPr>
              <a:t>Love That Dog </a:t>
            </a:r>
            <a:r>
              <a:rPr lang="en-US" sz="6700" b="1" dirty="0" smtClean="0">
                <a:latin typeface="Bradley Hand ITC" panose="03070402050302030203" pitchFamily="66" charset="0"/>
              </a:rPr>
              <a:t>: Pages 8-9</a:t>
            </a:r>
            <a:r>
              <a:rPr lang="en-US" b="1" dirty="0" smtClean="0">
                <a:latin typeface="Bradley Hand ITC" panose="03070402050302030203" pitchFamily="66" charset="0"/>
              </a:rPr>
              <a:t/>
            </a:r>
            <a:br>
              <a:rPr lang="en-US" b="1" dirty="0" smtClean="0">
                <a:latin typeface="Bradley Hand ITC" panose="03070402050302030203" pitchFamily="66" charset="0"/>
              </a:rPr>
            </a:br>
            <a:endParaRPr lang="en-US" dirty="0"/>
          </a:p>
        </p:txBody>
      </p:sp>
      <p:sp>
        <p:nvSpPr>
          <p:cNvPr id="5" name="TextBox 4"/>
          <p:cNvSpPr txBox="1"/>
          <p:nvPr/>
        </p:nvSpPr>
        <p:spPr>
          <a:xfrm>
            <a:off x="2769080" y="1067062"/>
            <a:ext cx="3416060" cy="646331"/>
          </a:xfrm>
          <a:prstGeom prst="rect">
            <a:avLst/>
          </a:prstGeom>
          <a:noFill/>
        </p:spPr>
        <p:txBody>
          <a:bodyPr wrap="square" rtlCol="0">
            <a:spAutoFit/>
          </a:bodyPr>
          <a:lstStyle/>
          <a:p>
            <a:r>
              <a:rPr lang="en-US" sz="3600" b="1" dirty="0" smtClean="0"/>
              <a:t>October 24</a:t>
            </a:r>
            <a:endParaRPr lang="en-US" sz="3600" b="1" dirty="0"/>
          </a:p>
        </p:txBody>
      </p:sp>
      <p:sp>
        <p:nvSpPr>
          <p:cNvPr id="6" name="TextBox 5"/>
          <p:cNvSpPr txBox="1"/>
          <p:nvPr/>
        </p:nvSpPr>
        <p:spPr>
          <a:xfrm>
            <a:off x="432849" y="1713393"/>
            <a:ext cx="4672461" cy="3970318"/>
          </a:xfrm>
          <a:prstGeom prst="rect">
            <a:avLst/>
          </a:prstGeom>
          <a:noFill/>
        </p:spPr>
        <p:txBody>
          <a:bodyPr wrap="square" rtlCol="0">
            <a:spAutoFit/>
          </a:bodyPr>
          <a:lstStyle/>
          <a:p>
            <a:r>
              <a:rPr lang="en-US" sz="2800" dirty="0" smtClean="0"/>
              <a:t>I am sorry to say </a:t>
            </a:r>
            <a:br>
              <a:rPr lang="en-US" sz="2800" dirty="0" smtClean="0"/>
            </a:br>
            <a:r>
              <a:rPr lang="en-US" sz="2800" dirty="0" smtClean="0"/>
              <a:t>I did not really understand</a:t>
            </a:r>
          </a:p>
          <a:p>
            <a:r>
              <a:rPr lang="en-US" sz="2800" dirty="0" smtClean="0"/>
              <a:t>The </a:t>
            </a:r>
            <a:r>
              <a:rPr lang="en-US" sz="2800" dirty="0" smtClean="0">
                <a:hlinkClick r:id="rId2"/>
              </a:rPr>
              <a:t>tiger </a:t>
            </a:r>
            <a:r>
              <a:rPr lang="en-US" sz="2800" dirty="0" err="1" smtClean="0">
                <a:hlinkClick r:id="rId2"/>
              </a:rPr>
              <a:t>tiger</a:t>
            </a:r>
            <a:r>
              <a:rPr lang="en-US" sz="2800" dirty="0" smtClean="0">
                <a:hlinkClick r:id="rId2"/>
              </a:rPr>
              <a:t> burning bright</a:t>
            </a:r>
            <a:r>
              <a:rPr lang="en-US" sz="2800" dirty="0" smtClean="0"/>
              <a:t> poem</a:t>
            </a:r>
          </a:p>
          <a:p>
            <a:r>
              <a:rPr lang="en-US" sz="2800" dirty="0" smtClean="0"/>
              <a:t>But at least it sounded good </a:t>
            </a:r>
          </a:p>
          <a:p>
            <a:r>
              <a:rPr lang="en-US" sz="2800" dirty="0" smtClean="0"/>
              <a:t>In my ears</a:t>
            </a:r>
          </a:p>
          <a:p>
            <a:endParaRPr lang="en-US" sz="2800" dirty="0"/>
          </a:p>
          <a:p>
            <a:r>
              <a:rPr lang="en-US" sz="2800" dirty="0" smtClean="0"/>
              <a:t>Here is the blue car </a:t>
            </a:r>
            <a:br>
              <a:rPr lang="en-US" sz="2800" dirty="0" smtClean="0"/>
            </a:br>
            <a:r>
              <a:rPr lang="en-US" sz="2800" dirty="0" smtClean="0"/>
              <a:t>with tiger sounds…</a:t>
            </a:r>
          </a:p>
        </p:txBody>
      </p:sp>
      <p:sp>
        <p:nvSpPr>
          <p:cNvPr id="8" name="TextBox 7"/>
          <p:cNvSpPr txBox="1"/>
          <p:nvPr/>
        </p:nvSpPr>
        <p:spPr>
          <a:xfrm>
            <a:off x="5481369" y="1291294"/>
            <a:ext cx="5365630" cy="3970318"/>
          </a:xfrm>
          <a:prstGeom prst="rect">
            <a:avLst/>
          </a:prstGeom>
          <a:noFill/>
        </p:spPr>
        <p:txBody>
          <a:bodyPr wrap="square" rtlCol="0">
            <a:spAutoFit/>
          </a:bodyPr>
          <a:lstStyle/>
          <a:p>
            <a:r>
              <a:rPr lang="en-US" sz="2800" i="1" dirty="0" smtClean="0"/>
              <a:t>Blue car, blue car, shining bright</a:t>
            </a:r>
          </a:p>
          <a:p>
            <a:r>
              <a:rPr lang="en-US" sz="2800" i="1" dirty="0" smtClean="0"/>
              <a:t>In the darkness of the night:</a:t>
            </a:r>
          </a:p>
          <a:p>
            <a:r>
              <a:rPr lang="en-US" sz="2800" i="1" dirty="0" smtClean="0"/>
              <a:t>Who could see you speeding by</a:t>
            </a:r>
          </a:p>
          <a:p>
            <a:r>
              <a:rPr lang="en-US" sz="2800" i="1" dirty="0" smtClean="0"/>
              <a:t>Like a comet in the sky?</a:t>
            </a:r>
            <a:br>
              <a:rPr lang="en-US" sz="2800" i="1" dirty="0" smtClean="0"/>
            </a:br>
            <a:r>
              <a:rPr lang="en-US" sz="2800" i="1" dirty="0" smtClean="0"/>
              <a:t/>
            </a:r>
            <a:br>
              <a:rPr lang="en-US" sz="2800" i="1" dirty="0" smtClean="0"/>
            </a:br>
            <a:r>
              <a:rPr lang="en-US" sz="2800" i="1" dirty="0" smtClean="0"/>
              <a:t>I could see you in the night, </a:t>
            </a:r>
          </a:p>
          <a:p>
            <a:r>
              <a:rPr lang="en-US" sz="2800" i="1" dirty="0" smtClean="0"/>
              <a:t>Blue car, blue car, shining bright.</a:t>
            </a:r>
          </a:p>
          <a:p>
            <a:r>
              <a:rPr lang="en-US" sz="2800" i="1" dirty="0" smtClean="0"/>
              <a:t>I could see you speeding by </a:t>
            </a:r>
            <a:br>
              <a:rPr lang="en-US" sz="2800" i="1" dirty="0" smtClean="0"/>
            </a:br>
            <a:r>
              <a:rPr lang="en-US" sz="2800" i="1" dirty="0" smtClean="0"/>
              <a:t>like a comet in the sky. </a:t>
            </a:r>
            <a:endParaRPr lang="en-US" sz="3200" i="1" dirty="0" smtClean="0"/>
          </a:p>
        </p:txBody>
      </p:sp>
      <p:sp>
        <p:nvSpPr>
          <p:cNvPr id="3" name="TextBox 2"/>
          <p:cNvSpPr txBox="1"/>
          <p:nvPr/>
        </p:nvSpPr>
        <p:spPr>
          <a:xfrm>
            <a:off x="5172075" y="5261612"/>
            <a:ext cx="6200775" cy="1384995"/>
          </a:xfrm>
          <a:prstGeom prst="rect">
            <a:avLst/>
          </a:prstGeom>
          <a:noFill/>
        </p:spPr>
        <p:txBody>
          <a:bodyPr wrap="square" rtlCol="0">
            <a:spAutoFit/>
          </a:bodyPr>
          <a:lstStyle/>
          <a:p>
            <a:r>
              <a:rPr lang="en-US" sz="2800" dirty="0" smtClean="0"/>
              <a:t>Some of the tiger sounds</a:t>
            </a:r>
          </a:p>
          <a:p>
            <a:r>
              <a:rPr lang="en-US" sz="2800" dirty="0" smtClean="0"/>
              <a:t>Are still in my ears </a:t>
            </a:r>
            <a:br>
              <a:rPr lang="en-US" sz="2800" dirty="0" smtClean="0"/>
            </a:br>
            <a:r>
              <a:rPr lang="en-US" sz="2800" dirty="0" smtClean="0"/>
              <a:t>like drums   beat-beat-beating</a:t>
            </a:r>
            <a:endParaRPr lang="en-US" sz="2800" dirty="0"/>
          </a:p>
        </p:txBody>
      </p:sp>
    </p:spTree>
    <p:extLst>
      <p:ext uri="{BB962C8B-B14F-4D97-AF65-F5344CB8AC3E}">
        <p14:creationId xmlns:p14="http://schemas.microsoft.com/office/powerpoint/2010/main" val="2787960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925" y="2508250"/>
            <a:ext cx="10515600" cy="1325563"/>
          </a:xfrm>
        </p:spPr>
        <p:txBody>
          <a:bodyPr>
            <a:normAutofit fontScale="90000"/>
          </a:bodyPr>
          <a:lstStyle/>
          <a:p>
            <a:r>
              <a:rPr lang="en-US" sz="2800" b="0" i="0" dirty="0" smtClean="0">
                <a:solidFill>
                  <a:srgbClr val="000000"/>
                </a:solidFill>
                <a:effectLst/>
                <a:latin typeface="Verdana" panose="020B0604030504040204" pitchFamily="34" charset="0"/>
              </a:rPr>
              <a:t/>
            </a:r>
            <a:br>
              <a:rPr lang="en-US" sz="2800" b="0" i="0" dirty="0" smtClean="0">
                <a:solidFill>
                  <a:srgbClr val="000000"/>
                </a:solidFill>
                <a:effectLst/>
                <a:latin typeface="Verdana" panose="020B0604030504040204" pitchFamily="34" charset="0"/>
              </a:rPr>
            </a:br>
            <a:r>
              <a:rPr lang="en-US" sz="2800" dirty="0">
                <a:solidFill>
                  <a:srgbClr val="000000"/>
                </a:solidFill>
                <a:latin typeface="Verdana" panose="020B0604030504040204" pitchFamily="34" charset="0"/>
              </a:rPr>
              <a:t/>
            </a:r>
            <a:br>
              <a:rPr lang="en-US" sz="2800" dirty="0">
                <a:solidFill>
                  <a:srgbClr val="000000"/>
                </a:solidFill>
                <a:latin typeface="Verdana" panose="020B0604030504040204" pitchFamily="34" charset="0"/>
              </a:rPr>
            </a:br>
            <a:r>
              <a:rPr lang="en-US" sz="2800" dirty="0" smtClean="0">
                <a:solidFill>
                  <a:srgbClr val="000000"/>
                </a:solidFill>
                <a:latin typeface="Verdana" panose="020B0604030504040204" pitchFamily="34" charset="0"/>
              </a:rPr>
              <a:t/>
            </a:r>
            <a:br>
              <a:rPr lang="en-US" sz="2800" dirty="0" smtClean="0">
                <a:solidFill>
                  <a:srgbClr val="000000"/>
                </a:solidFill>
                <a:latin typeface="Verdana" panose="020B0604030504040204" pitchFamily="34" charset="0"/>
              </a:rPr>
            </a:br>
            <a:r>
              <a:rPr lang="en-US" sz="2800" dirty="0">
                <a:solidFill>
                  <a:srgbClr val="000000"/>
                </a:solidFill>
                <a:latin typeface="Verdana" panose="020B0604030504040204" pitchFamily="34" charset="0"/>
              </a:rPr>
              <a:t/>
            </a:r>
            <a:br>
              <a:rPr lang="en-US" sz="2800" dirty="0">
                <a:solidFill>
                  <a:srgbClr val="000000"/>
                </a:solidFill>
                <a:latin typeface="Verdana" panose="020B0604030504040204" pitchFamily="34" charset="0"/>
              </a:rPr>
            </a:br>
            <a:r>
              <a:rPr lang="en-US" sz="2800" dirty="0" smtClean="0">
                <a:solidFill>
                  <a:srgbClr val="000000"/>
                </a:solidFill>
                <a:latin typeface="Verdana" panose="020B0604030504040204" pitchFamily="34" charset="0"/>
              </a:rPr>
              <a:t/>
            </a:r>
            <a:br>
              <a:rPr lang="en-US" sz="2800" dirty="0" smtClean="0">
                <a:solidFill>
                  <a:srgbClr val="000000"/>
                </a:solidFill>
                <a:latin typeface="Verdana" panose="020B0604030504040204" pitchFamily="34" charset="0"/>
              </a:rPr>
            </a:br>
            <a:r>
              <a:rPr lang="en-US" sz="2800" b="0" i="0" dirty="0" smtClean="0">
                <a:solidFill>
                  <a:srgbClr val="000000"/>
                </a:solidFill>
                <a:effectLst/>
                <a:latin typeface="Verdana" panose="020B0604030504040204" pitchFamily="34" charset="0"/>
              </a:rPr>
              <a:t>In what distant deeps or skies </a:t>
            </a:r>
            <a:r>
              <a:rPr lang="en-US" sz="2800" dirty="0" smtClean="0"/>
              <a:t/>
            </a:r>
            <a:br>
              <a:rPr lang="en-US" sz="2800" dirty="0" smtClean="0"/>
            </a:br>
            <a:r>
              <a:rPr lang="en-US" sz="2800" b="0" i="0" dirty="0" smtClean="0">
                <a:solidFill>
                  <a:srgbClr val="000000"/>
                </a:solidFill>
                <a:effectLst/>
                <a:latin typeface="Verdana" panose="020B0604030504040204" pitchFamily="34" charset="0"/>
              </a:rPr>
              <a:t>Burnt the fire of thine eyes? </a:t>
            </a:r>
            <a:r>
              <a:rPr lang="en-US" sz="2800" dirty="0" smtClean="0"/>
              <a:t/>
            </a:r>
            <a:br>
              <a:rPr lang="en-US" sz="2800" dirty="0" smtClean="0"/>
            </a:br>
            <a:r>
              <a:rPr lang="en-US" sz="2800" b="0" i="0" dirty="0" smtClean="0">
                <a:solidFill>
                  <a:srgbClr val="000000"/>
                </a:solidFill>
                <a:effectLst/>
                <a:latin typeface="Verdana" panose="020B0604030504040204" pitchFamily="34" charset="0"/>
              </a:rPr>
              <a:t>On what wings dare he aspire? </a:t>
            </a:r>
            <a:r>
              <a:rPr lang="en-US" sz="2800" dirty="0" smtClean="0"/>
              <a:t/>
            </a:r>
            <a:br>
              <a:rPr lang="en-US" sz="2800" dirty="0" smtClean="0"/>
            </a:br>
            <a:r>
              <a:rPr lang="en-US" sz="2800" b="0" i="0" dirty="0" smtClean="0">
                <a:solidFill>
                  <a:srgbClr val="000000"/>
                </a:solidFill>
                <a:effectLst/>
                <a:latin typeface="Verdana" panose="020B0604030504040204" pitchFamily="34" charset="0"/>
              </a:rPr>
              <a:t>What the hand dare seize the fire? </a:t>
            </a:r>
            <a:r>
              <a:rPr lang="en-US" sz="2800" dirty="0" smtClean="0"/>
              <a:t/>
            </a:r>
            <a:br>
              <a:rPr lang="en-US" sz="2800" dirty="0" smtClean="0"/>
            </a:br>
            <a:r>
              <a:rPr lang="en-US" sz="2800" dirty="0" smtClean="0"/>
              <a:t/>
            </a:r>
            <a:br>
              <a:rPr lang="en-US" sz="2800" dirty="0" smtClean="0"/>
            </a:br>
            <a:r>
              <a:rPr lang="en-US" sz="2800" b="0" i="0" dirty="0" smtClean="0">
                <a:solidFill>
                  <a:srgbClr val="000000"/>
                </a:solidFill>
                <a:effectLst/>
                <a:latin typeface="Verdana" panose="020B0604030504040204" pitchFamily="34" charset="0"/>
              </a:rPr>
              <a:t>And what shoulder and what art </a:t>
            </a:r>
            <a:r>
              <a:rPr lang="en-US" sz="2800" dirty="0" smtClean="0"/>
              <a:t/>
            </a:r>
            <a:br>
              <a:rPr lang="en-US" sz="2800" dirty="0" smtClean="0"/>
            </a:br>
            <a:r>
              <a:rPr lang="en-US" sz="2800" b="0" i="0" dirty="0" smtClean="0">
                <a:solidFill>
                  <a:srgbClr val="000000"/>
                </a:solidFill>
                <a:effectLst/>
                <a:latin typeface="Verdana" panose="020B0604030504040204" pitchFamily="34" charset="0"/>
              </a:rPr>
              <a:t>Could twist the sinews of thy heart? </a:t>
            </a:r>
            <a:r>
              <a:rPr lang="en-US" sz="2800" dirty="0" smtClean="0"/>
              <a:t/>
            </a:r>
            <a:br>
              <a:rPr lang="en-US" sz="2800" dirty="0" smtClean="0"/>
            </a:br>
            <a:r>
              <a:rPr lang="en-US" sz="2800" b="0" i="0" dirty="0" smtClean="0">
                <a:solidFill>
                  <a:srgbClr val="000000"/>
                </a:solidFill>
                <a:effectLst/>
                <a:latin typeface="Verdana" panose="020B0604030504040204" pitchFamily="34" charset="0"/>
              </a:rPr>
              <a:t>And when thy heart began to beat, </a:t>
            </a:r>
            <a:r>
              <a:rPr lang="en-US" sz="2800" dirty="0" smtClean="0"/>
              <a:t/>
            </a:r>
            <a:br>
              <a:rPr lang="en-US" sz="2800" dirty="0" smtClean="0"/>
            </a:br>
            <a:r>
              <a:rPr lang="en-US" sz="2800" b="0" i="0" dirty="0" smtClean="0">
                <a:solidFill>
                  <a:srgbClr val="000000"/>
                </a:solidFill>
                <a:effectLst/>
                <a:latin typeface="Verdana" panose="020B0604030504040204" pitchFamily="34" charset="0"/>
              </a:rPr>
              <a:t>What dread hand and what dread feet? </a:t>
            </a:r>
            <a:r>
              <a:rPr lang="en-US" sz="2800" dirty="0" smtClean="0"/>
              <a:t/>
            </a:r>
            <a:br>
              <a:rPr lang="en-US" sz="2800" dirty="0" smtClean="0"/>
            </a:br>
            <a:endParaRPr lang="en-US" sz="2800" dirty="0"/>
          </a:p>
        </p:txBody>
      </p:sp>
      <p:sp>
        <p:nvSpPr>
          <p:cNvPr id="3" name="Rectangle 2"/>
          <p:cNvSpPr/>
          <p:nvPr/>
        </p:nvSpPr>
        <p:spPr>
          <a:xfrm>
            <a:off x="3385084" y="431813"/>
            <a:ext cx="7860230" cy="1446550"/>
          </a:xfrm>
          <a:prstGeom prst="rect">
            <a:avLst/>
          </a:prstGeom>
          <a:noFill/>
        </p:spPr>
        <p:txBody>
          <a:bodyPr wrap="none" lIns="91440" tIns="45720" rIns="91440" bIns="45720">
            <a:spAutoFit/>
          </a:bodyPr>
          <a:lstStyle/>
          <a:p>
            <a:pPr algn="ctr"/>
            <a:r>
              <a:rPr lang="en-US" sz="4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Let’s find the </a:t>
            </a:r>
            <a:r>
              <a:rPr lang="en-US" sz="4400" b="1" u="sng"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end rhyme </a:t>
            </a:r>
            <a:r>
              <a:rPr lang="en-US" sz="4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pattern </a:t>
            </a:r>
          </a:p>
          <a:p>
            <a:pPr algn="ctr"/>
            <a:r>
              <a:rPr lang="en-US" sz="4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in “</a:t>
            </a:r>
            <a:r>
              <a:rPr lang="en-US" sz="4400" b="1" cap="none" spc="0" dirty="0" err="1"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Tyger</a:t>
            </a:r>
            <a:r>
              <a:rPr lang="en-US" sz="4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 by William Blake! </a:t>
            </a:r>
            <a:endParaRPr lang="en-US" sz="4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4" name="Picture 3"/>
          <p:cNvPicPr>
            <a:picLocks noChangeAspect="1"/>
          </p:cNvPicPr>
          <p:nvPr/>
        </p:nvPicPr>
        <p:blipFill>
          <a:blip r:embed="rId2"/>
          <a:stretch>
            <a:fillRect/>
          </a:stretch>
        </p:blipFill>
        <p:spPr>
          <a:xfrm rot="20056907">
            <a:off x="975053" y="221773"/>
            <a:ext cx="2072846" cy="2027233"/>
          </a:xfrm>
          <a:prstGeom prst="rect">
            <a:avLst/>
          </a:prstGeom>
        </p:spPr>
      </p:pic>
      <p:sp>
        <p:nvSpPr>
          <p:cNvPr id="5" name="Explosion 2 4"/>
          <p:cNvSpPr/>
          <p:nvPr/>
        </p:nvSpPr>
        <p:spPr>
          <a:xfrm rot="2691570">
            <a:off x="6891164" y="1407521"/>
            <a:ext cx="5114925" cy="5123657"/>
          </a:xfrm>
          <a:prstGeom prst="irregularSeal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TextBox 5"/>
          <p:cNvSpPr txBox="1"/>
          <p:nvPr/>
        </p:nvSpPr>
        <p:spPr>
          <a:xfrm>
            <a:off x="8362950" y="2790825"/>
            <a:ext cx="1943100" cy="2246769"/>
          </a:xfrm>
          <a:prstGeom prst="rect">
            <a:avLst/>
          </a:prstGeom>
          <a:noFill/>
        </p:spPr>
        <p:txBody>
          <a:bodyPr wrap="square" rtlCol="0">
            <a:spAutoFit/>
          </a:bodyPr>
          <a:lstStyle/>
          <a:p>
            <a:r>
              <a:rPr lang="en-US" sz="2000" b="1" dirty="0" smtClean="0"/>
              <a:t>What is the Rhyme scheme?</a:t>
            </a:r>
          </a:p>
          <a:p>
            <a:endParaRPr lang="en-US" sz="2000" b="1" dirty="0" smtClean="0"/>
          </a:p>
          <a:p>
            <a:r>
              <a:rPr lang="en-US" sz="2000" b="1" dirty="0" smtClean="0"/>
              <a:t>What other poetic devices did you notice in this poem?</a:t>
            </a:r>
            <a:endParaRPr lang="en-US" sz="2000" b="1" dirty="0"/>
          </a:p>
        </p:txBody>
      </p:sp>
    </p:spTree>
    <p:extLst>
      <p:ext uri="{BB962C8B-B14F-4D97-AF65-F5344CB8AC3E}">
        <p14:creationId xmlns:p14="http://schemas.microsoft.com/office/powerpoint/2010/main" val="1062762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1156</Words>
  <Application>Microsoft Office PowerPoint</Application>
  <PresentationFormat>Widescreen</PresentationFormat>
  <Paragraphs>318</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Bradley Hand ITC</vt:lpstr>
      <vt:lpstr>Calibri</vt:lpstr>
      <vt:lpstr>Calibri Light</vt:lpstr>
      <vt:lpstr>Times New Roman</vt:lpstr>
      <vt:lpstr>Trebuchet MS</vt:lpstr>
      <vt:lpstr>Verdana</vt:lpstr>
      <vt:lpstr>Office Theme</vt:lpstr>
      <vt:lpstr>PowerPoint Presentation</vt:lpstr>
      <vt:lpstr>Love That Dog: Pages 1-2     </vt:lpstr>
      <vt:lpstr> Love That Dog : Pages 3-5  </vt:lpstr>
      <vt:lpstr> Love That Dog : Pages 3-5  </vt:lpstr>
      <vt:lpstr> Love That DoG: 16 Word Poem </vt:lpstr>
      <vt:lpstr> Love That Dog : Pages 6-7 </vt:lpstr>
      <vt:lpstr> Love That DoG: Snow Poem </vt:lpstr>
      <vt:lpstr> Love That Dog : Pages 8-9 </vt:lpstr>
      <vt:lpstr>     In what distant deeps or skies  Burnt the fire of thine eyes?  On what wings dare he aspire?  What the hand dare seize the fire?   And what shoulder and what art  Could twist the sinews of thy heart?  And when thy heart began to beat,  What dread hand and what dread feet?  </vt:lpstr>
      <vt:lpstr> Love That DoG: End Rhyme Poem </vt:lpstr>
      <vt:lpstr>Garfield </vt:lpstr>
      <vt:lpstr> Love That Dog : Pages 10-16 </vt:lpstr>
      <vt:lpstr> Love That Dog : Pages 10-16 </vt:lpstr>
      <vt:lpstr> Love That Dog : Pages 10-16 </vt:lpstr>
      <vt:lpstr>PowerPoint Presentation</vt:lpstr>
      <vt:lpstr>Love That Dog: Valerie Worth Inspired Poem</vt:lpstr>
      <vt:lpstr>PowerPoint Presentation</vt:lpstr>
      <vt:lpstr>PowerPoint Presentation</vt:lpstr>
      <vt:lpstr>Love That Dog: Robert Frost Inspired Poem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Kathleen Ritchie</dc:creator>
  <cp:lastModifiedBy>Kathleen Ritchie</cp:lastModifiedBy>
  <cp:revision>47</cp:revision>
  <dcterms:created xsi:type="dcterms:W3CDTF">2014-01-02T22:19:14Z</dcterms:created>
  <dcterms:modified xsi:type="dcterms:W3CDTF">2014-01-03T03:08:11Z</dcterms:modified>
</cp:coreProperties>
</file>